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6"/>
  </p:notesMasterIdLst>
  <p:sldIdLst>
    <p:sldId id="256" r:id="rId2"/>
    <p:sldId id="262" r:id="rId3"/>
    <p:sldId id="296" r:id="rId4"/>
    <p:sldId id="258" r:id="rId5"/>
    <p:sldId id="274" r:id="rId6"/>
    <p:sldId id="275" r:id="rId7"/>
    <p:sldId id="278" r:id="rId8"/>
    <p:sldId id="285" r:id="rId9"/>
    <p:sldId id="286" r:id="rId10"/>
    <p:sldId id="292" r:id="rId11"/>
    <p:sldId id="264" r:id="rId12"/>
    <p:sldId id="277" r:id="rId13"/>
    <p:sldId id="267" r:id="rId14"/>
    <p:sldId id="276" r:id="rId15"/>
    <p:sldId id="281" r:id="rId16"/>
    <p:sldId id="290" r:id="rId17"/>
    <p:sldId id="287" r:id="rId18"/>
    <p:sldId id="298" r:id="rId19"/>
    <p:sldId id="300" r:id="rId20"/>
    <p:sldId id="261" r:id="rId21"/>
    <p:sldId id="289" r:id="rId22"/>
    <p:sldId id="291" r:id="rId23"/>
    <p:sldId id="265" r:id="rId24"/>
    <p:sldId id="266" r:id="rId2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FFFFFF"/>
        </a:solidFill>
        <a:effectLst/>
        <a:uFillTx/>
        <a:latin typeface="+mn-lt"/>
        <a:ea typeface="+mn-ea"/>
        <a:cs typeface="+mn-cs"/>
        <a:sym typeface="Helvetica Neue"/>
      </a:defRPr>
    </a:lvl1pPr>
    <a:lvl2pPr marL="0" marR="0" indent="4572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FFFFFF"/>
        </a:solidFill>
        <a:effectLst/>
        <a:uFillTx/>
        <a:latin typeface="+mn-lt"/>
        <a:ea typeface="+mn-ea"/>
        <a:cs typeface="+mn-cs"/>
        <a:sym typeface="Helvetica Neue"/>
      </a:defRPr>
    </a:lvl2pPr>
    <a:lvl3pPr marL="0" marR="0" indent="9144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FFFFFF"/>
        </a:solidFill>
        <a:effectLst/>
        <a:uFillTx/>
        <a:latin typeface="+mn-lt"/>
        <a:ea typeface="+mn-ea"/>
        <a:cs typeface="+mn-cs"/>
        <a:sym typeface="Helvetica Neue"/>
      </a:defRPr>
    </a:lvl3pPr>
    <a:lvl4pPr marL="0" marR="0" indent="13716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FFFFFF"/>
        </a:solidFill>
        <a:effectLst/>
        <a:uFillTx/>
        <a:latin typeface="+mn-lt"/>
        <a:ea typeface="+mn-ea"/>
        <a:cs typeface="+mn-cs"/>
        <a:sym typeface="Helvetica Neue"/>
      </a:defRPr>
    </a:lvl4pPr>
    <a:lvl5pPr marL="0" marR="0" indent="18288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FFFFFF"/>
        </a:solidFill>
        <a:effectLst/>
        <a:uFillTx/>
        <a:latin typeface="+mn-lt"/>
        <a:ea typeface="+mn-ea"/>
        <a:cs typeface="+mn-cs"/>
        <a:sym typeface="Helvetica Neue"/>
      </a:defRPr>
    </a:lvl5pPr>
    <a:lvl6pPr marL="0" marR="0" indent="22860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FFFFFF"/>
        </a:solidFill>
        <a:effectLst/>
        <a:uFillTx/>
        <a:latin typeface="+mn-lt"/>
        <a:ea typeface="+mn-ea"/>
        <a:cs typeface="+mn-cs"/>
        <a:sym typeface="Helvetica Neue"/>
      </a:defRPr>
    </a:lvl6pPr>
    <a:lvl7pPr marL="0" marR="0" indent="27432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FFFFFF"/>
        </a:solidFill>
        <a:effectLst/>
        <a:uFillTx/>
        <a:latin typeface="+mn-lt"/>
        <a:ea typeface="+mn-ea"/>
        <a:cs typeface="+mn-cs"/>
        <a:sym typeface="Helvetica Neue"/>
      </a:defRPr>
    </a:lvl7pPr>
    <a:lvl8pPr marL="0" marR="0" indent="32004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FFFFFF"/>
        </a:solidFill>
        <a:effectLst/>
        <a:uFillTx/>
        <a:latin typeface="+mn-lt"/>
        <a:ea typeface="+mn-ea"/>
        <a:cs typeface="+mn-cs"/>
        <a:sym typeface="Helvetica Neue"/>
      </a:defRPr>
    </a:lvl8pPr>
    <a:lvl9pPr marL="0" marR="0" indent="36576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FFFFFF"/>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1C4A"/>
    <a:srgbClr val="001848"/>
    <a:srgbClr val="FF54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747676">
              <a:alpha val="63790"/>
            </a:srgbClr>
          </a:solidFill>
        </a:fill>
      </a:tcStyle>
    </a:band2H>
    <a:firstCol>
      <a:tcTxStyle b="on" i="off">
        <a:fontRef idx="minor">
          <a:srgbClr val="FFFFFF"/>
        </a:fontRef>
        <a:srgbClr val="FFFFFF"/>
      </a:tcTxStyle>
      <a:tcStyle>
        <a:tcBdr>
          <a:left>
            <a:ln w="12700" cap="flat">
              <a:solidFill>
                <a:srgbClr val="FFFFFF"/>
              </a:solidFill>
              <a:prstDash val="solid"/>
              <a:miter lim="400000"/>
            </a:ln>
          </a:left>
          <a:right>
            <a:ln w="381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381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Row>
  </a:tblStyle>
  <a:tblStyle styleId="{C7B018BB-80A7-4F77-B60F-C8B233D01FF8}" styleName="">
    <a:tblBg/>
    <a:wholeTbl>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a:tcStyle>
        <a:tcBdr/>
        <a:fill>
          <a:solidFill>
            <a:srgbClr val="747676">
              <a:alpha val="64000"/>
            </a:srgbClr>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25400" cap="flat">
              <a:solidFill>
                <a:srgbClr val="FFFFFF"/>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firstCol>
    <a:lastRow>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1">
                  <a:lumOff val="13543"/>
                </a:schemeClr>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solidFill>
            <a:srgbClr val="014D80"/>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747676">
              <a:alpha val="63790"/>
            </a:srgbClr>
          </a:solidFill>
        </a:fill>
      </a:tcStyle>
    </a:band2H>
    <a:firstCol>
      <a:tcTxStyle b="off" i="off">
        <a:font>
          <a:latin typeface="Helvetica Neue Medium"/>
          <a:ea typeface="Helvetica Neue Medium"/>
          <a:cs typeface="Helvetica Neue Medium"/>
        </a:font>
        <a:srgbClr val="FFFFFF"/>
      </a:tcTxStyle>
      <a:tcStyle>
        <a:tcBdr>
          <a:left>
            <a:ln w="12700" cap="flat">
              <a:solidFill>
                <a:srgbClr val="A9A9A9"/>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09D00"/>
          </a:solidFill>
        </a:fill>
      </a:tcStyle>
    </a:firstCol>
    <a:lastRow>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61D836"/>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27002"/>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a:tcStyle>
        <a:tcBdr/>
        <a:fill>
          <a:solidFill>
            <a:srgbClr val="747676">
              <a:alpha val="63790"/>
            </a:srgb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E3E5E8"/>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chemeClr val="accent4">
              <a:hueOff val="-613784"/>
              <a:lumOff val="1275"/>
            </a:schemeClr>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4">
                  <a:hueOff val="-613784"/>
                  <a:lumOff val="1275"/>
                </a:schemeClr>
              </a:solidFill>
              <a:prstDash val="solid"/>
              <a:miter lim="400000"/>
            </a:ln>
          </a:top>
          <a:bottom>
            <a:ln w="12700" cap="flat">
              <a:solidFill>
                <a:srgbClr val="E3E5E8"/>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E3E5E8"/>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5300"/>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noFill/>
        </a:fill>
      </a:tcStyle>
    </a:wholeTbl>
    <a:band2H>
      <a:tcTxStyle/>
      <a:tcStyle>
        <a:tcBdr/>
        <a:fill>
          <a:solidFill>
            <a:srgbClr val="747676">
              <a:alpha val="63790"/>
            </a:srgbClr>
          </a:solidFill>
        </a:fill>
      </a:tcStyle>
    </a:band2H>
    <a:firstCol>
      <a:tcTxStyle b="on" i="off">
        <a:fontRef idx="minor">
          <a:srgbClr val="FFFFFF"/>
        </a:fontRef>
        <a:srgbClr val="FFFFFF"/>
      </a:tcTxStyle>
      <a:tcStyle>
        <a:tcBdr>
          <a:left>
            <a:ln w="12700" cap="flat">
              <a:solidFill>
                <a:srgbClr val="A6AAA9"/>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98195F"/>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6"/>
              </a:solidFill>
              <a:prstDash val="solid"/>
              <a:miter lim="400000"/>
            </a:ln>
          </a:top>
          <a:bottom>
            <a:ln w="12700" cap="flat">
              <a:solidFill>
                <a:srgbClr val="A6AA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A6AAA9"/>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650E48"/>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747676">
              <a:alpha val="64000"/>
            </a:srgbClr>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381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262727"/>
          </a:solid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FFFFFF"/>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381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42424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763" autoAdjust="0"/>
    <p:restoredTop sz="94404" autoAdjust="0"/>
  </p:normalViewPr>
  <p:slideViewPr>
    <p:cSldViewPr snapToGrid="0">
      <p:cViewPr varScale="1">
        <p:scale>
          <a:sx n="31" d="100"/>
          <a:sy n="31" d="100"/>
        </p:scale>
        <p:origin x="20" y="3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8" name="Shape 168"/>
          <p:cNvSpPr>
            <a:spLocks noGrp="1" noRot="1" noChangeAspect="1"/>
          </p:cNvSpPr>
          <p:nvPr>
            <p:ph type="sldImg"/>
          </p:nvPr>
        </p:nvSpPr>
        <p:spPr>
          <a:xfrm>
            <a:off x="1143000" y="685800"/>
            <a:ext cx="4572000" cy="3429000"/>
          </a:xfrm>
          <a:prstGeom prst="rect">
            <a:avLst/>
          </a:prstGeom>
        </p:spPr>
        <p:txBody>
          <a:bodyPr/>
          <a:lstStyle/>
          <a:p>
            <a:endParaRPr/>
          </a:p>
        </p:txBody>
      </p:sp>
      <p:sp>
        <p:nvSpPr>
          <p:cNvPr id="169" name="Shape 16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a:xfrm>
            <a:off x="381000" y="685800"/>
            <a:ext cx="6096000" cy="3429000"/>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2911695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06498" y="11839048"/>
            <a:ext cx="21971003" cy="636979"/>
          </a:xfrm>
          <a:prstGeom prst="rect">
            <a:avLst/>
          </a:prstGeom>
        </p:spPr>
        <p:txBody>
          <a:bodyPr lIns="45719" tIns="45719" rIns="45719" bIns="45719" anchor="b"/>
          <a:lstStyle>
            <a:lvl1pPr marL="0" indent="0" defTabSz="825500">
              <a:lnSpc>
                <a:spcPct val="100000"/>
              </a:lnSpc>
              <a:spcBef>
                <a:spcPts val="0"/>
              </a:spcBef>
              <a:buSzTx/>
              <a:buNone/>
              <a:defRPr sz="3600" b="1"/>
            </a:lvl1pPr>
          </a:lstStyle>
          <a:p>
            <a:r>
              <a:t>Author and Date</a:t>
            </a:r>
          </a:p>
        </p:txBody>
      </p:sp>
      <p:sp>
        <p:nvSpPr>
          <p:cNvPr id="12" name="Presentation Title"/>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Presentation Title</a:t>
            </a:r>
          </a:p>
        </p:txBody>
      </p:sp>
      <p:sp>
        <p:nvSpPr>
          <p:cNvPr id="13" name="Body Level One…"/>
          <p:cNvSpPr txBox="1">
            <a:spLocks noGrp="1"/>
          </p:cNvSpPr>
          <p:nvPr>
            <p:ph type="body" sz="quarter" idx="1" hasCustomPrompt="1"/>
          </p:nvPr>
        </p:nvSpPr>
        <p:spPr>
          <a:xfrm>
            <a:off x="1206500" y="7196865"/>
            <a:ext cx="21971000"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xfrm>
            <a:off x="12007748" y="13080999"/>
            <a:ext cx="368504"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99" name="Slide Title"/>
          <p:cNvSpPr txBox="1">
            <a:spLocks noGrp="1"/>
          </p:cNvSpPr>
          <p:nvPr>
            <p:ph type="title" hasCustomPrompt="1"/>
          </p:nvPr>
        </p:nvSpPr>
        <p:spPr>
          <a:xfrm>
            <a:off x="1206500" y="952500"/>
            <a:ext cx="21971000" cy="1434949"/>
          </a:xfrm>
          <a:prstGeom prst="rect">
            <a:avLst/>
          </a:prstGeom>
        </p:spPr>
        <p:txBody>
          <a:bodyPr/>
          <a:lstStyle/>
          <a:p>
            <a:r>
              <a:t>Slide Title</a:t>
            </a:r>
          </a:p>
        </p:txBody>
      </p:sp>
      <p:sp>
        <p:nvSpPr>
          <p:cNvPr id="100" name="Slide Subtitle"/>
          <p:cNvSpPr txBox="1">
            <a:spLocks noGrp="1"/>
          </p:cNvSpPr>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1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108" name="Agenda Title"/>
          <p:cNvSpPr txBox="1">
            <a:spLocks noGrp="1"/>
          </p:cNvSpPr>
          <p:nvPr>
            <p:ph type="title" hasCustomPrompt="1"/>
          </p:nvPr>
        </p:nvSpPr>
        <p:spPr>
          <a:xfrm>
            <a:off x="1206500" y="952500"/>
            <a:ext cx="21971000" cy="1435100"/>
          </a:xfrm>
          <a:prstGeom prst="rect">
            <a:avLst/>
          </a:prstGeom>
        </p:spPr>
        <p:txBody>
          <a:bodyPr/>
          <a:lstStyle/>
          <a:p>
            <a:r>
              <a:t>Agenda Title</a:t>
            </a:r>
          </a:p>
        </p:txBody>
      </p:sp>
      <p:sp>
        <p:nvSpPr>
          <p:cNvPr id="109" name="Agenda Subtitle"/>
          <p:cNvSpPr txBox="1">
            <a:spLocks noGrp="1"/>
          </p:cNvSpPr>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Agenda Subtitle</a:t>
            </a:r>
          </a:p>
        </p:txBody>
      </p:sp>
      <p:sp>
        <p:nvSpPr>
          <p:cNvPr id="110" name="Body Level One…"/>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Agenda Topics</a:t>
            </a:r>
          </a:p>
          <a:p>
            <a:pPr lvl="1"/>
            <a:endParaRPr/>
          </a:p>
          <a:p>
            <a:pPr lvl="2"/>
            <a:endParaRPr/>
          </a:p>
          <a:p>
            <a:pPr lvl="3"/>
            <a:endParaRPr/>
          </a:p>
          <a:p>
            <a:pPr lvl="4"/>
            <a:endParaRPr/>
          </a:p>
        </p:txBody>
      </p:sp>
      <p:sp>
        <p:nvSpPr>
          <p:cNvPr id="1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118" name="Body Level One…"/>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1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26" name="Fact informatio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Fact information</a:t>
            </a:r>
          </a:p>
        </p:txBody>
      </p:sp>
      <p:sp>
        <p:nvSpPr>
          <p:cNvPr id="127" name="Body Level One…"/>
          <p:cNvSpPr txBox="1">
            <a:spLocks noGrp="1"/>
          </p:cNvSpPr>
          <p:nvPr>
            <p:ph type="body" idx="1" hasCustomPrompt="1"/>
          </p:nvPr>
        </p:nvSpPr>
        <p:spPr>
          <a:xfrm>
            <a:off x="1206500" y="935258"/>
            <a:ext cx="21971000" cy="7359063"/>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35" name="Attribution"/>
          <p:cNvSpPr txBox="1">
            <a:spLocks noGrp="1"/>
          </p:cNvSpPr>
          <p:nvPr>
            <p:ph type="body" sz="quarter" idx="21" hasCustomPrompt="1"/>
          </p:nvPr>
        </p:nvSpPr>
        <p:spPr>
          <a:xfrm>
            <a:off x="2480825" y="10675453"/>
            <a:ext cx="201492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Attribution</a:t>
            </a:r>
          </a:p>
        </p:txBody>
      </p:sp>
      <p:sp>
        <p:nvSpPr>
          <p:cNvPr id="136" name="Body Level One…"/>
          <p:cNvSpPr txBox="1">
            <a:spLocks noGrp="1"/>
          </p:cNvSpPr>
          <p:nvPr>
            <p:ph type="body" sz="half" idx="1" hasCustomPrompt="1"/>
          </p:nvPr>
        </p:nvSpPr>
        <p:spPr>
          <a:xfrm>
            <a:off x="1753923" y="4939860"/>
            <a:ext cx="20876154" cy="3836280"/>
          </a:xfrm>
          <a:prstGeom prst="rect">
            <a:avLst/>
          </a:prstGeom>
        </p:spPr>
        <p:txBody>
          <a:bodyPr anchor="ct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44" name="Close-up of wild plants growing between rocks"/>
          <p:cNvSpPr>
            <a:spLocks noGrp="1"/>
          </p:cNvSpPr>
          <p:nvPr>
            <p:ph type="pic" sz="quarter" idx="21"/>
          </p:nvPr>
        </p:nvSpPr>
        <p:spPr>
          <a:xfrm>
            <a:off x="15430500" y="7085409"/>
            <a:ext cx="8128000" cy="5410201"/>
          </a:xfrm>
          <a:prstGeom prst="rect">
            <a:avLst/>
          </a:prstGeom>
        </p:spPr>
        <p:txBody>
          <a:bodyPr lIns="91439" tIns="45719" rIns="91439" bIns="45719">
            <a:noAutofit/>
          </a:bodyPr>
          <a:lstStyle/>
          <a:p>
            <a:endParaRPr/>
          </a:p>
        </p:txBody>
      </p:sp>
      <p:sp>
        <p:nvSpPr>
          <p:cNvPr id="145" name="Large rock formation under dark clouds with a dirt road in the foreground"/>
          <p:cNvSpPr>
            <a:spLocks noGrp="1"/>
          </p:cNvSpPr>
          <p:nvPr>
            <p:ph type="pic" idx="22"/>
          </p:nvPr>
        </p:nvSpPr>
        <p:spPr>
          <a:xfrm>
            <a:off x="-2933700" y="1270000"/>
            <a:ext cx="22699133" cy="11277600"/>
          </a:xfrm>
          <a:prstGeom prst="rect">
            <a:avLst/>
          </a:prstGeom>
        </p:spPr>
        <p:txBody>
          <a:bodyPr lIns="91439" tIns="45719" rIns="91439" bIns="45719">
            <a:noAutofit/>
          </a:bodyPr>
          <a:lstStyle/>
          <a:p>
            <a:endParaRPr/>
          </a:p>
        </p:txBody>
      </p:sp>
      <p:sp>
        <p:nvSpPr>
          <p:cNvPr id="146" name="Close-up of a wild plant growing between lava rocks"/>
          <p:cNvSpPr>
            <a:spLocks noGrp="1"/>
          </p:cNvSpPr>
          <p:nvPr>
            <p:ph type="pic" sz="quarter" idx="23"/>
          </p:nvPr>
        </p:nvSpPr>
        <p:spPr>
          <a:xfrm>
            <a:off x="15430500" y="1270000"/>
            <a:ext cx="8128000" cy="5410200"/>
          </a:xfrm>
          <a:prstGeom prst="rect">
            <a:avLst/>
          </a:prstGeom>
        </p:spPr>
        <p:txBody>
          <a:bodyPr lIns="91439" tIns="45719" rIns="91439" bIns="45719">
            <a:noAutofit/>
          </a:bodyPr>
          <a:lstStyle/>
          <a:p>
            <a:endParaRPr/>
          </a:p>
        </p:txBody>
      </p:sp>
      <p:sp>
        <p:nvSpPr>
          <p:cNvPr id="1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54" name="waterfall surrounded by a green rocky landscape"/>
          <p:cNvSpPr>
            <a:spLocks noGrp="1"/>
          </p:cNvSpPr>
          <p:nvPr>
            <p:ph type="pic" idx="21"/>
          </p:nvPr>
        </p:nvSpPr>
        <p:spPr>
          <a:xfrm>
            <a:off x="-1511300" y="-3721100"/>
            <a:ext cx="28511500" cy="19030242"/>
          </a:xfrm>
          <a:prstGeom prst="rect">
            <a:avLst/>
          </a:prstGeom>
        </p:spPr>
        <p:txBody>
          <a:bodyPr lIns="91439" tIns="45719" rIns="91439" bIns="45719">
            <a:noAutofit/>
          </a:bodyPr>
          <a:lstStyle/>
          <a:p>
            <a:endParaRPr/>
          </a:p>
        </p:txBody>
      </p:sp>
      <p:sp>
        <p:nvSpPr>
          <p:cNvPr id="1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24384000" cy="13716000"/>
          </a:xfrm>
          <a:prstGeom prst="rect">
            <a:avLst/>
          </a:prstGeom>
        </p:spPr>
      </p:pic>
      <p:sp>
        <p:nvSpPr>
          <p:cNvPr id="3" name="Shape 0"/>
          <p:cNvSpPr/>
          <p:nvPr/>
        </p:nvSpPr>
        <p:spPr>
          <a:xfrm>
            <a:off x="0" y="0"/>
            <a:ext cx="24384000" cy="13716000"/>
          </a:xfrm>
          <a:prstGeom prst="rect">
            <a:avLst/>
          </a:prstGeom>
          <a:solidFill>
            <a:srgbClr val="000000">
              <a:alpha val="75000"/>
            </a:srgbClr>
          </a:solidFill>
          <a:ln/>
        </p:spPr>
      </p:sp>
    </p:spTree>
    <p:extLst>
      <p:ext uri="{BB962C8B-B14F-4D97-AF65-F5344CB8AC3E}">
        <p14:creationId xmlns:p14="http://schemas.microsoft.com/office/powerpoint/2010/main" val="16606547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24384000" cy="13716000"/>
          </a:xfrm>
          <a:prstGeom prst="rect">
            <a:avLst/>
          </a:prstGeom>
        </p:spPr>
      </p:pic>
      <p:sp>
        <p:nvSpPr>
          <p:cNvPr id="3" name="Shape 0"/>
          <p:cNvSpPr/>
          <p:nvPr/>
        </p:nvSpPr>
        <p:spPr>
          <a:xfrm>
            <a:off x="0" y="0"/>
            <a:ext cx="24384000" cy="13716000"/>
          </a:xfrm>
          <a:prstGeom prst="rect">
            <a:avLst/>
          </a:prstGeom>
          <a:solidFill>
            <a:srgbClr val="000018">
              <a:alpha val="75000"/>
            </a:srgbClr>
          </a:solidFill>
          <a:ln/>
        </p:spPr>
      </p:sp>
    </p:spTree>
    <p:extLst>
      <p:ext uri="{BB962C8B-B14F-4D97-AF65-F5344CB8AC3E}">
        <p14:creationId xmlns:p14="http://schemas.microsoft.com/office/powerpoint/2010/main" val="2183858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Green, hilly landscape"/>
          <p:cNvSpPr>
            <a:spLocks noGrp="1"/>
          </p:cNvSpPr>
          <p:nvPr>
            <p:ph type="pic" idx="21"/>
          </p:nvPr>
        </p:nvSpPr>
        <p:spPr>
          <a:xfrm>
            <a:off x="-431800" y="-4038600"/>
            <a:ext cx="29464000" cy="18034000"/>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Presentation Title</a:t>
            </a:r>
          </a:p>
        </p:txBody>
      </p:sp>
      <p:sp>
        <p:nvSpPr>
          <p:cNvPr id="23" name="Author and Date"/>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24" name="Body Level One…"/>
          <p:cNvSpPr txBox="1">
            <a:spLocks noGrp="1"/>
          </p:cNvSpPr>
          <p:nvPr>
            <p:ph type="body" sz="quarter" idx="1" hasCustomPrompt="1"/>
          </p:nvPr>
        </p:nvSpPr>
        <p:spPr>
          <a:xfrm>
            <a:off x="1206500" y="11609910"/>
            <a:ext cx="21971000" cy="1144688"/>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 </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Slide Title"/>
          <p:cNvSpPr txBox="1">
            <a:spLocks noGrp="1"/>
          </p:cNvSpPr>
          <p:nvPr>
            <p:ph type="title" hasCustomPrompt="1"/>
          </p:nvPr>
        </p:nvSpPr>
        <p:spPr>
          <a:xfrm>
            <a:off x="1206500" y="1270000"/>
            <a:ext cx="9779000" cy="5882273"/>
          </a:xfrm>
          <a:prstGeom prst="rect">
            <a:avLst/>
          </a:prstGeom>
        </p:spPr>
        <p:txBody>
          <a:bodyPr anchor="b"/>
          <a:lstStyle/>
          <a:p>
            <a:r>
              <a:t>Slide Title</a:t>
            </a:r>
          </a:p>
        </p:txBody>
      </p:sp>
      <p:sp>
        <p:nvSpPr>
          <p:cNvPr id="33" name="Body Level One…"/>
          <p:cNvSpPr txBox="1">
            <a:spLocks noGrp="1"/>
          </p:cNvSpPr>
          <p:nvPr>
            <p:ph type="body" sz="quarter" idx="1" hasCustomPrompt="1"/>
          </p:nvPr>
        </p:nvSpPr>
        <p:spPr>
          <a:xfrm>
            <a:off x="1206500" y="7060576"/>
            <a:ext cx="9779000" cy="5382403"/>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Slide Subtitle</a:t>
            </a:r>
          </a:p>
          <a:p>
            <a:pPr lvl="1"/>
            <a:endParaRPr/>
          </a:p>
          <a:p>
            <a:pPr lvl="2"/>
            <a:endParaRPr/>
          </a:p>
          <a:p>
            <a:pPr lvl="3"/>
            <a:endParaRPr/>
          </a:p>
          <a:p>
            <a:pPr lvl="4"/>
            <a:endParaRPr/>
          </a:p>
        </p:txBody>
      </p:sp>
      <p:sp>
        <p:nvSpPr>
          <p:cNvPr id="34" name="Moss-covered rocks"/>
          <p:cNvSpPr>
            <a:spLocks noGrp="1"/>
          </p:cNvSpPr>
          <p:nvPr>
            <p:ph type="pic" sz="half" idx="21"/>
          </p:nvPr>
        </p:nvSpPr>
        <p:spPr>
          <a:xfrm>
            <a:off x="12052303" y="1270000"/>
            <a:ext cx="11188406" cy="11209889"/>
          </a:xfrm>
          <a:prstGeom prst="rect">
            <a:avLst/>
          </a:prstGeom>
        </p:spPr>
        <p:txBody>
          <a:bodyPr lIns="91439" tIns="45719" rIns="91439" bIns="45719">
            <a:noAutofit/>
          </a:bodyPr>
          <a:lstStyle/>
          <a:p>
            <a:endParaRPr/>
          </a:p>
        </p:txBody>
      </p:sp>
      <p:sp>
        <p:nvSpPr>
          <p:cNvPr id="35"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Title"/>
          <p:cNvSpPr txBox="1">
            <a:spLocks noGrp="1"/>
          </p:cNvSpPr>
          <p:nvPr>
            <p:ph type="title" hasCustomPrompt="1"/>
          </p:nvPr>
        </p:nvSpPr>
        <p:spPr>
          <a:xfrm>
            <a:off x="1206500" y="952500"/>
            <a:ext cx="9779000" cy="1435100"/>
          </a:xfrm>
          <a:prstGeom prst="rect">
            <a:avLst/>
          </a:prstGeom>
        </p:spPr>
        <p:txBody>
          <a:bodyPr/>
          <a:lstStyle/>
          <a:p>
            <a:r>
              <a:t>Slide Title</a:t>
            </a:r>
          </a:p>
        </p:txBody>
      </p:sp>
      <p:sp>
        <p:nvSpPr>
          <p:cNvPr id="61" name="Slide Subtitle"/>
          <p:cNvSpPr txBox="1">
            <a:spLocks noGrp="1"/>
          </p:cNvSpPr>
          <p:nvPr>
            <p:ph type="body" sz="quarter" idx="21" hasCustomPrompt="1"/>
          </p:nvPr>
        </p:nvSpPr>
        <p:spPr>
          <a:xfrm>
            <a:off x="1206500" y="2245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62" name="Body Level One…"/>
          <p:cNvSpPr txBox="1">
            <a:spLocks noGrp="1"/>
          </p:cNvSpPr>
          <p:nvPr>
            <p:ph type="body" sz="half" idx="1" hasCustomPrompt="1"/>
          </p:nvPr>
        </p:nvSpPr>
        <p:spPr>
          <a:xfrm>
            <a:off x="1206500" y="4248504"/>
            <a:ext cx="9779000" cy="8256012"/>
          </a:xfrm>
          <a:prstGeom prst="rect">
            <a:avLst/>
          </a:prstGeom>
        </p:spPr>
        <p:txBody>
          <a:bodyPr/>
          <a:lstStyle/>
          <a:p>
            <a:r>
              <a:t>Slide bullet text</a:t>
            </a:r>
          </a:p>
          <a:p>
            <a:pPr lvl="1"/>
            <a:endParaRPr/>
          </a:p>
          <a:p>
            <a:pPr lvl="2"/>
            <a:endParaRPr/>
          </a:p>
          <a:p>
            <a:pPr lvl="3"/>
            <a:endParaRPr/>
          </a:p>
          <a:p>
            <a:pPr lvl="4"/>
            <a:endParaRPr/>
          </a:p>
        </p:txBody>
      </p:sp>
      <p:sp>
        <p:nvSpPr>
          <p:cNvPr id="63" name="Large rock formation under dark clouds with a dirt road in the foreground"/>
          <p:cNvSpPr>
            <a:spLocks noGrp="1"/>
          </p:cNvSpPr>
          <p:nvPr>
            <p:ph type="pic" idx="22"/>
          </p:nvPr>
        </p:nvSpPr>
        <p:spPr>
          <a:xfrm>
            <a:off x="6380200" y="1263848"/>
            <a:ext cx="22529801" cy="11193471"/>
          </a:xfrm>
          <a:prstGeom prst="rect">
            <a:avLst/>
          </a:prstGeom>
        </p:spPr>
        <p:txBody>
          <a:bodyPr lIns="91439" tIns="45719" rIns="91439" bIns="45719">
            <a:noAutofit/>
          </a:bodyPr>
          <a:lstStyle/>
          <a:p>
            <a:endParaRP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Live Video Small">
    <p:spTree>
      <p:nvGrpSpPr>
        <p:cNvPr id="1" name=""/>
        <p:cNvGrpSpPr/>
        <p:nvPr/>
      </p:nvGrpSpPr>
      <p:grpSpPr>
        <a:xfrm>
          <a:off x="0" y="0"/>
          <a:ext cx="0" cy="0"/>
          <a:chOff x="0" y="0"/>
          <a:chExt cx="0" cy="0"/>
        </a:xfrm>
      </p:grpSpPr>
      <p:sp>
        <p:nvSpPr>
          <p:cNvPr id="71" name="Slide Title"/>
          <p:cNvSpPr txBox="1">
            <a:spLocks noGrp="1"/>
          </p:cNvSpPr>
          <p:nvPr>
            <p:ph type="title" hasCustomPrompt="1"/>
          </p:nvPr>
        </p:nvSpPr>
        <p:spPr>
          <a:xfrm>
            <a:off x="1206500" y="952500"/>
            <a:ext cx="9779000" cy="1435100"/>
          </a:xfrm>
          <a:prstGeom prst="rect">
            <a:avLst/>
          </a:prstGeom>
        </p:spPr>
        <p:txBody>
          <a:bodyPr/>
          <a:lstStyle/>
          <a:p>
            <a:r>
              <a:t>Slide Title</a:t>
            </a:r>
          </a:p>
        </p:txBody>
      </p:sp>
      <p:sp>
        <p:nvSpPr>
          <p:cNvPr id="72" name="Slide Subtitle"/>
          <p:cNvSpPr txBox="1">
            <a:spLocks noGrp="1"/>
          </p:cNvSpPr>
          <p:nvPr>
            <p:ph type="body" sz="quarter" idx="21" hasCustomPrompt="1"/>
          </p:nvPr>
        </p:nvSpPr>
        <p:spPr>
          <a:xfrm>
            <a:off x="1206500" y="2245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73" name="Body Level One…"/>
          <p:cNvSpPr txBox="1">
            <a:spLocks noGrp="1"/>
          </p:cNvSpPr>
          <p:nvPr>
            <p:ph type="body" sz="half" idx="1" hasCustomPrompt="1"/>
          </p:nvPr>
        </p:nvSpPr>
        <p:spPr>
          <a:xfrm>
            <a:off x="1206500" y="4248504"/>
            <a:ext cx="9779000" cy="8256012"/>
          </a:xfrm>
          <a:prstGeom prst="rect">
            <a:avLst/>
          </a:prstGeom>
        </p:spPr>
        <p:txBody>
          <a:bodyPr/>
          <a:lstStyle/>
          <a:p>
            <a:r>
              <a:t>Slide bullet text</a:t>
            </a:r>
          </a:p>
          <a:p>
            <a:pPr lvl="1"/>
            <a:endParaRPr/>
          </a:p>
          <a:p>
            <a:pPr lvl="2"/>
            <a:endParaRPr/>
          </a:p>
          <a:p>
            <a:pPr lvl="3"/>
            <a:endParaRPr/>
          </a:p>
          <a:p>
            <a:pPr lvl="4"/>
            <a:endParaRPr/>
          </a:p>
        </p:txBody>
      </p:sp>
      <p:sp>
        <p:nvSpPr>
          <p:cNvPr id="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Bullets &amp; Live Video Large">
    <p:spTree>
      <p:nvGrpSpPr>
        <p:cNvPr id="1" name=""/>
        <p:cNvGrpSpPr/>
        <p:nvPr/>
      </p:nvGrpSpPr>
      <p:grpSpPr>
        <a:xfrm>
          <a:off x="0" y="0"/>
          <a:ext cx="0" cy="0"/>
          <a:chOff x="0" y="0"/>
          <a:chExt cx="0" cy="0"/>
        </a:xfrm>
      </p:grpSpPr>
      <p:sp>
        <p:nvSpPr>
          <p:cNvPr id="81" name="Slide Title"/>
          <p:cNvSpPr txBox="1">
            <a:spLocks noGrp="1"/>
          </p:cNvSpPr>
          <p:nvPr>
            <p:ph type="title" hasCustomPrompt="1"/>
          </p:nvPr>
        </p:nvSpPr>
        <p:spPr>
          <a:xfrm>
            <a:off x="1206500" y="952500"/>
            <a:ext cx="9779000" cy="1435100"/>
          </a:xfrm>
          <a:prstGeom prst="rect">
            <a:avLst/>
          </a:prstGeom>
        </p:spPr>
        <p:txBody>
          <a:bodyPr/>
          <a:lstStyle/>
          <a:p>
            <a:r>
              <a:t>Slide Title</a:t>
            </a:r>
          </a:p>
        </p:txBody>
      </p:sp>
      <p:sp>
        <p:nvSpPr>
          <p:cNvPr id="82" name="Slide Subtitle"/>
          <p:cNvSpPr txBox="1">
            <a:spLocks noGrp="1"/>
          </p:cNvSpPr>
          <p:nvPr>
            <p:ph type="body" sz="quarter" idx="21" hasCustomPrompt="1"/>
          </p:nvPr>
        </p:nvSpPr>
        <p:spPr>
          <a:xfrm>
            <a:off x="1206500" y="2245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83" name="Body Level One…"/>
          <p:cNvSpPr txBox="1">
            <a:spLocks noGrp="1"/>
          </p:cNvSpPr>
          <p:nvPr>
            <p:ph type="body" sz="half" idx="1" hasCustomPrompt="1"/>
          </p:nvPr>
        </p:nvSpPr>
        <p:spPr>
          <a:xfrm>
            <a:off x="1206500" y="4248504"/>
            <a:ext cx="9779000" cy="8256012"/>
          </a:xfrm>
          <a:prstGeom prst="rect">
            <a:avLst/>
          </a:prstGeom>
        </p:spPr>
        <p:txBody>
          <a:bodyPr/>
          <a:lstStyle/>
          <a:p>
            <a:r>
              <a:t>Slide bullet text</a:t>
            </a:r>
          </a:p>
          <a:p>
            <a:pPr lvl="1"/>
            <a:endParaRPr/>
          </a:p>
          <a:p>
            <a:pPr lvl="2"/>
            <a:endParaRPr/>
          </a:p>
          <a:p>
            <a:pPr lvl="3"/>
            <a:endParaRPr/>
          </a:p>
          <a:p>
            <a:pPr lvl="4"/>
            <a:endParaRPr/>
          </a:p>
        </p:txBody>
      </p:sp>
      <p:sp>
        <p:nvSpPr>
          <p:cNvPr id="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91" name="Section Title"/>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Section Title</a:t>
            </a:r>
          </a:p>
        </p:txBody>
      </p:sp>
      <p:sp>
        <p:nvSpPr>
          <p:cNvPr id="92"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06500" y="952500"/>
            <a:ext cx="21971000" cy="14331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algn="ctr" defTabSz="584200">
              <a:lnSpc>
                <a:spcPct val="100000"/>
              </a:lnSpc>
              <a:spcBef>
                <a:spcPts val="0"/>
              </a:spcBef>
              <a:defRPr sz="1800"/>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8" r:id="rId19"/>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17.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1.png"/><Relationship Id="rId7"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1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4.png"/><Relationship Id="rId4" Type="http://schemas.openxmlformats.org/officeDocument/2006/relationships/image" Target="../media/image22.png"/><Relationship Id="rId9"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1.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Layout" Target="../slideLayouts/slideLayout17.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6.jpeg"/><Relationship Id="rId7" Type="http://schemas.openxmlformats.org/officeDocument/2006/relationships/image" Target="../media/image40.png"/><Relationship Id="rId2" Type="http://schemas.openxmlformats.org/officeDocument/2006/relationships/image" Target="../media/image11.png"/><Relationship Id="rId1" Type="http://schemas.openxmlformats.org/officeDocument/2006/relationships/slideLayout" Target="../slideLayouts/slideLayout1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7.xml"/><Relationship Id="rId6" Type="http://schemas.openxmlformats.org/officeDocument/2006/relationships/image" Target="../media/image4.png"/><Relationship Id="rId5" Type="http://schemas.openxmlformats.org/officeDocument/2006/relationships/image" Target="../media/image44.jpeg"/><Relationship Id="rId4" Type="http://schemas.openxmlformats.org/officeDocument/2006/relationships/image" Target="../media/image43.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1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1.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18" Type="http://schemas.openxmlformats.org/officeDocument/2006/relationships/image" Target="../media/image67.png"/><Relationship Id="rId3" Type="http://schemas.openxmlformats.org/officeDocument/2006/relationships/image" Target="../media/image52.png"/><Relationship Id="rId21" Type="http://schemas.openxmlformats.org/officeDocument/2006/relationships/image" Target="../media/image70.png"/><Relationship Id="rId7" Type="http://schemas.openxmlformats.org/officeDocument/2006/relationships/image" Target="../media/image56.png"/><Relationship Id="rId12" Type="http://schemas.openxmlformats.org/officeDocument/2006/relationships/image" Target="../media/image61.png"/><Relationship Id="rId17" Type="http://schemas.openxmlformats.org/officeDocument/2006/relationships/image" Target="../media/image66.png"/><Relationship Id="rId2" Type="http://schemas.openxmlformats.org/officeDocument/2006/relationships/image" Target="../media/image5.png"/><Relationship Id="rId16" Type="http://schemas.openxmlformats.org/officeDocument/2006/relationships/image" Target="../media/image65.png"/><Relationship Id="rId20" Type="http://schemas.openxmlformats.org/officeDocument/2006/relationships/image" Target="../media/image69.png"/><Relationship Id="rId1" Type="http://schemas.openxmlformats.org/officeDocument/2006/relationships/slideLayout" Target="../slideLayouts/slideLayout17.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5" Type="http://schemas.openxmlformats.org/officeDocument/2006/relationships/image" Target="../media/image64.png"/><Relationship Id="rId23" Type="http://schemas.openxmlformats.org/officeDocument/2006/relationships/image" Target="../media/image72.png"/><Relationship Id="rId10" Type="http://schemas.openxmlformats.org/officeDocument/2006/relationships/image" Target="../media/image59.png"/><Relationship Id="rId19" Type="http://schemas.openxmlformats.org/officeDocument/2006/relationships/image" Target="../media/image68.png"/><Relationship Id="rId4" Type="http://schemas.openxmlformats.org/officeDocument/2006/relationships/image" Target="../media/image53.jpeg"/><Relationship Id="rId9" Type="http://schemas.openxmlformats.org/officeDocument/2006/relationships/image" Target="../media/image58.png"/><Relationship Id="rId14" Type="http://schemas.openxmlformats.org/officeDocument/2006/relationships/image" Target="../media/image63.png"/><Relationship Id="rId22" Type="http://schemas.openxmlformats.org/officeDocument/2006/relationships/image" Target="../media/image71.png"/></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5.png"/><Relationship Id="rId1" Type="http://schemas.openxmlformats.org/officeDocument/2006/relationships/slideLayout" Target="../slideLayouts/slideLayout17.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61D4A"/>
        </a:solidFill>
        <a:effectLst/>
      </p:bgPr>
    </p:bg>
    <p:spTree>
      <p:nvGrpSpPr>
        <p:cNvPr id="1" name=""/>
        <p:cNvGrpSpPr/>
        <p:nvPr/>
      </p:nvGrpSpPr>
      <p:grpSpPr>
        <a:xfrm>
          <a:off x="0" y="0"/>
          <a:ext cx="0" cy="0"/>
          <a:chOff x="0" y="0"/>
          <a:chExt cx="0" cy="0"/>
        </a:xfrm>
      </p:grpSpPr>
      <p:pic>
        <p:nvPicPr>
          <p:cNvPr id="10" name="Resim 9">
            <a:extLst>
              <a:ext uri="{FF2B5EF4-FFF2-40B4-BE49-F238E27FC236}">
                <a16:creationId xmlns:a16="http://schemas.microsoft.com/office/drawing/2014/main" id="{979E10A3-EF1E-42DB-680C-C511CCEB898D}"/>
              </a:ext>
            </a:extLst>
          </p:cNvPr>
          <p:cNvPicPr>
            <a:picLocks noChangeAspect="1"/>
          </p:cNvPicPr>
          <p:nvPr/>
        </p:nvPicPr>
        <p:blipFill>
          <a:blip r:embed="rId2">
            <a:duotone>
              <a:prstClr val="black"/>
              <a:schemeClr val="accent1">
                <a:tint val="45000"/>
                <a:satMod val="400000"/>
              </a:schemeClr>
            </a:duotone>
            <a:alphaModFix amt="5000"/>
            <a:extLst>
              <a:ext uri="{BEBA8EAE-BF5A-486C-A8C5-ECC9F3942E4B}">
                <a14:imgProps xmlns:a14="http://schemas.microsoft.com/office/drawing/2010/main">
                  <a14:imgLayer r:embed="rId3">
                    <a14:imgEffect>
                      <a14:sharpenSoften amount="35000"/>
                    </a14:imgEffect>
                  </a14:imgLayer>
                </a14:imgProps>
              </a:ext>
              <a:ext uri="{28A0092B-C50C-407E-A947-70E740481C1C}">
                <a14:useLocalDpi xmlns:a14="http://schemas.microsoft.com/office/drawing/2010/main" val="0"/>
              </a:ext>
            </a:extLst>
          </a:blip>
          <a:srcRect l="808" t="1859" r="1061" b="-25019"/>
          <a:stretch/>
        </p:blipFill>
        <p:spPr>
          <a:xfrm>
            <a:off x="10806" y="0"/>
            <a:ext cx="24373194" cy="13716000"/>
          </a:xfrm>
          <a:prstGeom prst="rect">
            <a:avLst/>
          </a:prstGeom>
        </p:spPr>
      </p:pic>
      <p:pic>
        <p:nvPicPr>
          <p:cNvPr id="171" name="Image" descr="Image"/>
          <p:cNvPicPr>
            <a:picLocks noChangeAspect="1"/>
          </p:cNvPicPr>
          <p:nvPr/>
        </p:nvPicPr>
        <p:blipFill>
          <a:blip r:embed="rId4"/>
          <a:srcRect/>
          <a:stretch>
            <a:fillRect/>
          </a:stretch>
        </p:blipFill>
        <p:spPr>
          <a:xfrm>
            <a:off x="4557421" y="3111771"/>
            <a:ext cx="16125174" cy="4326136"/>
          </a:xfrm>
          <a:prstGeom prst="rect">
            <a:avLst/>
          </a:prstGeom>
          <a:ln w="12700">
            <a:miter lim="400000"/>
          </a:ln>
        </p:spPr>
      </p:pic>
      <p:sp>
        <p:nvSpPr>
          <p:cNvPr id="173" name="DD.MM.YY"/>
          <p:cNvSpPr txBox="1"/>
          <p:nvPr/>
        </p:nvSpPr>
        <p:spPr>
          <a:xfrm>
            <a:off x="11951556" y="12250506"/>
            <a:ext cx="1336904" cy="6617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latin typeface="Poppins Regular"/>
                <a:ea typeface="Poppins Regular"/>
                <a:cs typeface="Poppins Regular"/>
                <a:sym typeface="Poppins Regular"/>
              </a:defRPr>
            </a:lvl1pPr>
          </a:lstStyle>
          <a:p>
            <a:r>
              <a:rPr lang="tr-TR" sz="4000" dirty="0"/>
              <a:t>2024</a:t>
            </a:r>
            <a:endParaRPr sz="4000" dirty="0"/>
          </a:p>
        </p:txBody>
      </p:sp>
      <p:pic>
        <p:nvPicPr>
          <p:cNvPr id="174" name="Image" descr="Image"/>
          <p:cNvPicPr>
            <a:picLocks noChangeAspect="1"/>
          </p:cNvPicPr>
          <p:nvPr/>
        </p:nvPicPr>
        <p:blipFill>
          <a:blip r:embed="rId5"/>
          <a:stretch>
            <a:fillRect/>
          </a:stretch>
        </p:blipFill>
        <p:spPr>
          <a:xfrm rot="16200000">
            <a:off x="22166572" y="11407691"/>
            <a:ext cx="1547972" cy="1548000"/>
          </a:xfrm>
          <a:prstGeom prst="rect">
            <a:avLst/>
          </a:prstGeom>
          <a:ln w="12700">
            <a:miter lim="400000"/>
          </a:ln>
        </p:spPr>
      </p:pic>
      <p:sp>
        <p:nvSpPr>
          <p:cNvPr id="2" name="Text 2">
            <a:extLst>
              <a:ext uri="{FF2B5EF4-FFF2-40B4-BE49-F238E27FC236}">
                <a16:creationId xmlns:a16="http://schemas.microsoft.com/office/drawing/2014/main" id="{9A74BE45-08D1-1691-A566-5FE69C816570}"/>
              </a:ext>
            </a:extLst>
          </p:cNvPr>
          <p:cNvSpPr/>
          <p:nvPr/>
        </p:nvSpPr>
        <p:spPr>
          <a:xfrm>
            <a:off x="484807" y="9513346"/>
            <a:ext cx="21681751" cy="661721"/>
          </a:xfrm>
          <a:prstGeom prst="rect">
            <a:avLst/>
          </a:prstGeom>
          <a:noFill/>
          <a:ln/>
        </p:spPr>
        <p:txBody>
          <a:bodyPr wrap="square" lIns="0" tIns="0" rIns="0" bIns="0" rtlCol="0" anchor="t"/>
          <a:lstStyle/>
          <a:p>
            <a:pPr algn="r">
              <a:lnSpc>
                <a:spcPts val="4083"/>
              </a:lnSpc>
            </a:pPr>
            <a:r>
              <a:rPr lang="en-US" sz="9600" b="1" dirty="0">
                <a:solidFill>
                  <a:srgbClr val="FF5466"/>
                </a:solidFill>
                <a:latin typeface="Poppins Light" panose="00000400000000000000" pitchFamily="2" charset="-94"/>
                <a:ea typeface="Roboto" pitchFamily="34" charset="-122"/>
                <a:cs typeface="Poppins Light" panose="00000400000000000000" pitchFamily="2" charset="-94"/>
              </a:rPr>
              <a:t>Optimize, Automate, Succeed</a:t>
            </a:r>
            <a:r>
              <a:rPr lang="tr-TR" sz="9600" b="1" dirty="0">
                <a:solidFill>
                  <a:srgbClr val="FF5466"/>
                </a:solidFill>
                <a:latin typeface="Poppins Light" panose="00000400000000000000" pitchFamily="2" charset="-94"/>
                <a:ea typeface="Roboto" pitchFamily="34" charset="-122"/>
                <a:cs typeface="Poppins Light" panose="00000400000000000000" pitchFamily="2" charset="-94"/>
              </a:rPr>
              <a:t> !</a:t>
            </a:r>
            <a:endParaRPr lang="en-US" sz="9600" b="1" dirty="0">
              <a:solidFill>
                <a:srgbClr val="FF5466"/>
              </a:solidFill>
              <a:latin typeface="Poppins Light" panose="00000400000000000000" pitchFamily="2" charset="-94"/>
              <a:cs typeface="Poppins Light" panose="00000400000000000000" pitchFamily="2" charset="-94"/>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61C4A"/>
        </a:solidFill>
        <a:effectLst/>
      </p:bgPr>
    </p:bg>
    <p:spTree>
      <p:nvGrpSpPr>
        <p:cNvPr id="1" name=""/>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698A1204-FE3B-EB53-F19C-C847AB639575}"/>
              </a:ext>
            </a:extLst>
          </p:cNvPr>
          <p:cNvPicPr>
            <a:picLocks noChangeAspect="1"/>
          </p:cNvPicPr>
          <p:nvPr/>
        </p:nvPicPr>
        <p:blipFill>
          <a:blip r:embed="rId2">
            <a:alphaModFix amt="85000"/>
          </a:blip>
          <a:srcRect l="12504" t="10139" r="13150" b="6831"/>
          <a:stretch/>
        </p:blipFill>
        <p:spPr>
          <a:xfrm>
            <a:off x="11520758" y="163488"/>
            <a:ext cx="12819888" cy="10021825"/>
          </a:xfrm>
          <a:prstGeom prst="rect">
            <a:avLst/>
          </a:prstGeom>
        </p:spPr>
      </p:pic>
      <p:pic>
        <p:nvPicPr>
          <p:cNvPr id="218" name="Image" descr="Image"/>
          <p:cNvPicPr>
            <a:picLocks noChangeAspect="1"/>
          </p:cNvPicPr>
          <p:nvPr/>
        </p:nvPicPr>
        <p:blipFill>
          <a:blip r:embed="rId3">
            <a:alphaModFix amt="4000"/>
          </a:blip>
          <a:stretch>
            <a:fillRect/>
          </a:stretch>
        </p:blipFill>
        <p:spPr>
          <a:xfrm>
            <a:off x="-155018" y="-267494"/>
            <a:ext cx="14114513" cy="14114716"/>
          </a:xfrm>
          <a:prstGeom prst="rect">
            <a:avLst/>
          </a:prstGeom>
          <a:ln w="12700">
            <a:miter lim="400000"/>
          </a:ln>
        </p:spPr>
      </p:pic>
      <p:sp>
        <p:nvSpPr>
          <p:cNvPr id="5" name="Shape 10">
            <a:extLst>
              <a:ext uri="{FF2B5EF4-FFF2-40B4-BE49-F238E27FC236}">
                <a16:creationId xmlns:a16="http://schemas.microsoft.com/office/drawing/2014/main" id="{2CC4616C-5B93-EBFE-0885-B96E0E1952FC}"/>
              </a:ext>
            </a:extLst>
          </p:cNvPr>
          <p:cNvSpPr/>
          <p:nvPr/>
        </p:nvSpPr>
        <p:spPr>
          <a:xfrm>
            <a:off x="12134823" y="9779207"/>
            <a:ext cx="5832674" cy="3774282"/>
          </a:xfrm>
          <a:prstGeom prst="roundRect">
            <a:avLst>
              <a:gd name="adj" fmla="val 3950"/>
            </a:avLst>
          </a:prstGeom>
          <a:solidFill>
            <a:srgbClr val="D2DDF9"/>
          </a:solidFill>
          <a:ln w="7620">
            <a:solidFill>
              <a:srgbClr val="B8C3DF"/>
            </a:solidFill>
            <a:prstDash val="solid"/>
          </a:ln>
        </p:spPr>
      </p:sp>
      <p:sp>
        <p:nvSpPr>
          <p:cNvPr id="4" name="Shape 10">
            <a:extLst>
              <a:ext uri="{FF2B5EF4-FFF2-40B4-BE49-F238E27FC236}">
                <a16:creationId xmlns:a16="http://schemas.microsoft.com/office/drawing/2014/main" id="{2A116CA8-B64E-9B43-6D38-67143238BAF3}"/>
              </a:ext>
            </a:extLst>
          </p:cNvPr>
          <p:cNvSpPr/>
          <p:nvPr/>
        </p:nvSpPr>
        <p:spPr>
          <a:xfrm>
            <a:off x="6151461" y="9775352"/>
            <a:ext cx="5832674" cy="3774282"/>
          </a:xfrm>
          <a:prstGeom prst="roundRect">
            <a:avLst>
              <a:gd name="adj" fmla="val 3950"/>
            </a:avLst>
          </a:prstGeom>
          <a:solidFill>
            <a:srgbClr val="D2DDF9"/>
          </a:solidFill>
          <a:ln w="7620">
            <a:solidFill>
              <a:srgbClr val="B8C3DF"/>
            </a:solidFill>
            <a:prstDash val="solid"/>
          </a:ln>
        </p:spPr>
      </p:sp>
      <p:sp>
        <p:nvSpPr>
          <p:cNvPr id="3" name="Shape 10">
            <a:extLst>
              <a:ext uri="{FF2B5EF4-FFF2-40B4-BE49-F238E27FC236}">
                <a16:creationId xmlns:a16="http://schemas.microsoft.com/office/drawing/2014/main" id="{751181B3-04B7-DA35-5DD4-C6F58542B11F}"/>
              </a:ext>
            </a:extLst>
          </p:cNvPr>
          <p:cNvSpPr/>
          <p:nvPr/>
        </p:nvSpPr>
        <p:spPr>
          <a:xfrm>
            <a:off x="135435" y="9775352"/>
            <a:ext cx="5832674" cy="3774282"/>
          </a:xfrm>
          <a:prstGeom prst="roundRect">
            <a:avLst>
              <a:gd name="adj" fmla="val 3950"/>
            </a:avLst>
          </a:prstGeom>
          <a:solidFill>
            <a:srgbClr val="D2DDF9"/>
          </a:solidFill>
          <a:ln w="7620">
            <a:solidFill>
              <a:srgbClr val="B8C3DF"/>
            </a:solidFill>
            <a:prstDash val="solid"/>
          </a:ln>
        </p:spPr>
      </p:sp>
      <p:sp>
        <p:nvSpPr>
          <p:cNvPr id="17" name="Text 6">
            <a:extLst>
              <a:ext uri="{FF2B5EF4-FFF2-40B4-BE49-F238E27FC236}">
                <a16:creationId xmlns:a16="http://schemas.microsoft.com/office/drawing/2014/main" id="{84B4B115-5529-7124-A7DF-A24CE910E728}"/>
              </a:ext>
            </a:extLst>
          </p:cNvPr>
          <p:cNvSpPr/>
          <p:nvPr/>
        </p:nvSpPr>
        <p:spPr>
          <a:xfrm>
            <a:off x="12192000" y="9165536"/>
            <a:ext cx="3534990" cy="3950493"/>
          </a:xfrm>
          <a:prstGeom prst="rect">
            <a:avLst/>
          </a:prstGeom>
          <a:noFill/>
          <a:ln/>
        </p:spPr>
        <p:txBody>
          <a:bodyPr wrap="square" lIns="0" tIns="0" rIns="0" bIns="0" rtlCol="0" anchor="t"/>
          <a:lstStyle/>
          <a:p>
            <a:pPr>
              <a:lnSpc>
                <a:spcPts val="5167"/>
              </a:lnSpc>
            </a:pPr>
            <a:endParaRPr lang="en-US" sz="3167" dirty="0">
              <a:solidFill>
                <a:schemeClr val="bg1"/>
              </a:solidFill>
              <a:latin typeface="Poppins" panose="00000500000000000000" pitchFamily="2" charset="-94"/>
              <a:cs typeface="Poppins" panose="00000500000000000000" pitchFamily="2" charset="-94"/>
            </a:endParaRPr>
          </a:p>
        </p:txBody>
      </p:sp>
      <p:sp>
        <p:nvSpPr>
          <p:cNvPr id="28" name="Text 0">
            <a:extLst>
              <a:ext uri="{FF2B5EF4-FFF2-40B4-BE49-F238E27FC236}">
                <a16:creationId xmlns:a16="http://schemas.microsoft.com/office/drawing/2014/main" id="{793437CB-6883-EADF-A4CB-29C3B109D198}"/>
              </a:ext>
            </a:extLst>
          </p:cNvPr>
          <p:cNvSpPr/>
          <p:nvPr/>
        </p:nvSpPr>
        <p:spPr>
          <a:xfrm>
            <a:off x="2414933" y="1204646"/>
            <a:ext cx="12755165" cy="2218532"/>
          </a:xfrm>
          <a:prstGeom prst="rect">
            <a:avLst/>
          </a:prstGeom>
          <a:noFill/>
          <a:ln/>
        </p:spPr>
        <p:txBody>
          <a:bodyPr wrap="square" lIns="0" tIns="0" rIns="0" bIns="0" rtlCol="0" anchor="t"/>
          <a:lstStyle/>
          <a:p>
            <a:pPr>
              <a:lnSpc>
                <a:spcPts val="8667"/>
              </a:lnSpc>
            </a:pPr>
            <a:r>
              <a:rPr lang="tr-TR" sz="9600">
                <a:solidFill>
                  <a:srgbClr val="FF5466"/>
                </a:solidFill>
                <a:latin typeface="Poppins Light" panose="00000400000000000000" pitchFamily="2" charset="-94"/>
                <a:ea typeface="Alexandria" pitchFamily="34" charset="-122"/>
                <a:cs typeface="Poppins Light" panose="00000400000000000000" pitchFamily="2" charset="-94"/>
              </a:rPr>
              <a:t>Temel Avantajlar</a:t>
            </a:r>
            <a:endParaRPr lang="en-US" sz="9600" dirty="0">
              <a:solidFill>
                <a:srgbClr val="FF5466"/>
              </a:solidFill>
              <a:latin typeface="Poppins Light" panose="00000400000000000000" pitchFamily="2" charset="-94"/>
              <a:cs typeface="Poppins Light" panose="00000400000000000000" pitchFamily="2" charset="-94"/>
            </a:endParaRPr>
          </a:p>
        </p:txBody>
      </p:sp>
      <p:sp>
        <p:nvSpPr>
          <p:cNvPr id="30" name="Text 2">
            <a:extLst>
              <a:ext uri="{FF2B5EF4-FFF2-40B4-BE49-F238E27FC236}">
                <a16:creationId xmlns:a16="http://schemas.microsoft.com/office/drawing/2014/main" id="{280CC808-E688-5F42-39A8-6D8C3403ABF1}"/>
              </a:ext>
            </a:extLst>
          </p:cNvPr>
          <p:cNvSpPr/>
          <p:nvPr/>
        </p:nvSpPr>
        <p:spPr>
          <a:xfrm>
            <a:off x="557920" y="9992078"/>
            <a:ext cx="4437460" cy="554633"/>
          </a:xfrm>
          <a:prstGeom prst="rect">
            <a:avLst/>
          </a:prstGeom>
          <a:noFill/>
          <a:ln/>
        </p:spPr>
        <p:txBody>
          <a:bodyPr wrap="none" lIns="0" tIns="0" rIns="0" bIns="0" rtlCol="0" anchor="t"/>
          <a:lstStyle/>
          <a:p>
            <a:pPr>
              <a:lnSpc>
                <a:spcPts val="4333"/>
              </a:lnSpc>
            </a:pPr>
            <a:r>
              <a:rPr lang="en-US" sz="3417" b="1">
                <a:solidFill>
                  <a:srgbClr val="FF5466"/>
                </a:solidFill>
                <a:latin typeface="Poppins" panose="00000500000000000000" pitchFamily="2" charset="-94"/>
                <a:ea typeface="Alexandria" pitchFamily="34" charset="-122"/>
                <a:cs typeface="Poppins" panose="00000500000000000000" pitchFamily="2" charset="-94"/>
              </a:rPr>
              <a:t>7/24 İzleme</a:t>
            </a:r>
            <a:endParaRPr lang="en-US" sz="3417" b="1" dirty="0">
              <a:solidFill>
                <a:srgbClr val="FF5466"/>
              </a:solidFill>
              <a:latin typeface="Poppins" panose="00000500000000000000" pitchFamily="2" charset="-94"/>
              <a:cs typeface="Poppins" panose="00000500000000000000" pitchFamily="2" charset="-94"/>
            </a:endParaRPr>
          </a:p>
        </p:txBody>
      </p:sp>
      <p:sp>
        <p:nvSpPr>
          <p:cNvPr id="31" name="Text 3">
            <a:extLst>
              <a:ext uri="{FF2B5EF4-FFF2-40B4-BE49-F238E27FC236}">
                <a16:creationId xmlns:a16="http://schemas.microsoft.com/office/drawing/2014/main" id="{B4FB7244-E03B-CB09-37E7-1DF85BB39873}"/>
              </a:ext>
            </a:extLst>
          </p:cNvPr>
          <p:cNvSpPr/>
          <p:nvPr/>
        </p:nvSpPr>
        <p:spPr>
          <a:xfrm>
            <a:off x="413414" y="10651572"/>
            <a:ext cx="5465167" cy="2660015"/>
          </a:xfrm>
          <a:prstGeom prst="rect">
            <a:avLst/>
          </a:prstGeom>
          <a:noFill/>
          <a:ln/>
        </p:spPr>
        <p:txBody>
          <a:bodyPr wrap="square" lIns="0" tIns="0" rIns="0" bIns="0" rtlCol="0" anchor="t"/>
          <a:lstStyle/>
          <a:p>
            <a:pPr>
              <a:lnSpc>
                <a:spcPts val="4417"/>
              </a:lnSpc>
            </a:pPr>
            <a:r>
              <a:rPr lang="en-US" sz="2750" dirty="0" err="1">
                <a:solidFill>
                  <a:srgbClr val="404155"/>
                </a:solidFill>
                <a:latin typeface="Poppins" panose="00000500000000000000" pitchFamily="2" charset="-94"/>
                <a:ea typeface="Nobile" pitchFamily="34" charset="-122"/>
                <a:cs typeface="Poppins" panose="00000500000000000000" pitchFamily="2" charset="-94"/>
              </a:rPr>
              <a:t>Kritik</a:t>
            </a:r>
            <a:r>
              <a:rPr lang="en-US" sz="2750" dirty="0">
                <a:solidFill>
                  <a:srgbClr val="404155"/>
                </a:solidFill>
                <a:latin typeface="Poppins" panose="00000500000000000000" pitchFamily="2" charset="-94"/>
                <a:ea typeface="Nobile" pitchFamily="34" charset="-122"/>
                <a:cs typeface="Poppins" panose="00000500000000000000" pitchFamily="2" charset="-94"/>
              </a:rPr>
              <a:t> </a:t>
            </a:r>
            <a:r>
              <a:rPr lang="en-US" sz="2750" dirty="0" err="1">
                <a:solidFill>
                  <a:srgbClr val="404155"/>
                </a:solidFill>
                <a:latin typeface="Poppins" panose="00000500000000000000" pitchFamily="2" charset="-94"/>
                <a:ea typeface="Nobile" pitchFamily="34" charset="-122"/>
                <a:cs typeface="Poppins" panose="00000500000000000000" pitchFamily="2" charset="-94"/>
              </a:rPr>
              <a:t>süreçlerin</a:t>
            </a:r>
            <a:r>
              <a:rPr lang="en-US" sz="2750" dirty="0">
                <a:solidFill>
                  <a:srgbClr val="404155"/>
                </a:solidFill>
                <a:latin typeface="Poppins" panose="00000500000000000000" pitchFamily="2" charset="-94"/>
                <a:ea typeface="Nobile" pitchFamily="34" charset="-122"/>
                <a:cs typeface="Poppins" panose="00000500000000000000" pitchFamily="2" charset="-94"/>
              </a:rPr>
              <a:t> </a:t>
            </a:r>
            <a:r>
              <a:rPr lang="en-US" sz="2750" dirty="0" err="1">
                <a:solidFill>
                  <a:srgbClr val="404155"/>
                </a:solidFill>
                <a:latin typeface="Poppins" panose="00000500000000000000" pitchFamily="2" charset="-94"/>
                <a:ea typeface="Nobile" pitchFamily="34" charset="-122"/>
                <a:cs typeface="Poppins" panose="00000500000000000000" pitchFamily="2" charset="-94"/>
              </a:rPr>
              <a:t>sürekli</a:t>
            </a:r>
            <a:r>
              <a:rPr lang="en-US" sz="2750" dirty="0">
                <a:solidFill>
                  <a:srgbClr val="404155"/>
                </a:solidFill>
                <a:latin typeface="Poppins" panose="00000500000000000000" pitchFamily="2" charset="-94"/>
                <a:ea typeface="Nobile" pitchFamily="34" charset="-122"/>
                <a:cs typeface="Poppins" panose="00000500000000000000" pitchFamily="2" charset="-94"/>
              </a:rPr>
              <a:t> </a:t>
            </a:r>
            <a:r>
              <a:rPr lang="en-US" sz="2750" dirty="0" err="1">
                <a:solidFill>
                  <a:srgbClr val="404155"/>
                </a:solidFill>
                <a:latin typeface="Poppins" panose="00000500000000000000" pitchFamily="2" charset="-94"/>
                <a:ea typeface="Nobile" pitchFamily="34" charset="-122"/>
                <a:cs typeface="Poppins" panose="00000500000000000000" pitchFamily="2" charset="-94"/>
              </a:rPr>
              <a:t>gözetimi</a:t>
            </a:r>
            <a:r>
              <a:rPr lang="en-US" sz="2750" dirty="0">
                <a:solidFill>
                  <a:srgbClr val="404155"/>
                </a:solidFill>
                <a:latin typeface="Poppins" panose="00000500000000000000" pitchFamily="2" charset="-94"/>
                <a:ea typeface="Nobile" pitchFamily="34" charset="-122"/>
                <a:cs typeface="Poppins" panose="00000500000000000000" pitchFamily="2" charset="-94"/>
              </a:rPr>
              <a:t>, </a:t>
            </a:r>
            <a:r>
              <a:rPr lang="en-US" sz="2750" dirty="0" err="1">
                <a:solidFill>
                  <a:srgbClr val="404155"/>
                </a:solidFill>
                <a:latin typeface="Poppins" panose="00000500000000000000" pitchFamily="2" charset="-94"/>
                <a:ea typeface="Nobile" pitchFamily="34" charset="-122"/>
                <a:cs typeface="Poppins" panose="00000500000000000000" pitchFamily="2" charset="-94"/>
              </a:rPr>
              <a:t>sorunların</a:t>
            </a:r>
            <a:r>
              <a:rPr lang="en-US" sz="2750" dirty="0">
                <a:solidFill>
                  <a:srgbClr val="404155"/>
                </a:solidFill>
                <a:latin typeface="Poppins" panose="00000500000000000000" pitchFamily="2" charset="-94"/>
                <a:ea typeface="Nobile" pitchFamily="34" charset="-122"/>
                <a:cs typeface="Poppins" panose="00000500000000000000" pitchFamily="2" charset="-94"/>
              </a:rPr>
              <a:t> </a:t>
            </a:r>
            <a:r>
              <a:rPr lang="en-US" sz="2750" dirty="0" err="1">
                <a:solidFill>
                  <a:srgbClr val="404155"/>
                </a:solidFill>
                <a:latin typeface="Poppins" panose="00000500000000000000" pitchFamily="2" charset="-94"/>
                <a:ea typeface="Nobile" pitchFamily="34" charset="-122"/>
                <a:cs typeface="Poppins" panose="00000500000000000000" pitchFamily="2" charset="-94"/>
              </a:rPr>
              <a:t>hızlı</a:t>
            </a:r>
            <a:r>
              <a:rPr lang="en-US" sz="2750" dirty="0">
                <a:solidFill>
                  <a:srgbClr val="404155"/>
                </a:solidFill>
                <a:latin typeface="Poppins" panose="00000500000000000000" pitchFamily="2" charset="-94"/>
                <a:ea typeface="Nobile" pitchFamily="34" charset="-122"/>
                <a:cs typeface="Poppins" panose="00000500000000000000" pitchFamily="2" charset="-94"/>
              </a:rPr>
              <a:t> </a:t>
            </a:r>
            <a:r>
              <a:rPr lang="en-US" sz="2750" dirty="0" err="1">
                <a:solidFill>
                  <a:srgbClr val="404155"/>
                </a:solidFill>
                <a:latin typeface="Poppins" panose="00000500000000000000" pitchFamily="2" charset="-94"/>
                <a:ea typeface="Nobile" pitchFamily="34" charset="-122"/>
                <a:cs typeface="Poppins" panose="00000500000000000000" pitchFamily="2" charset="-94"/>
              </a:rPr>
              <a:t>bir</a:t>
            </a:r>
            <a:r>
              <a:rPr lang="en-US" sz="2750" dirty="0">
                <a:solidFill>
                  <a:srgbClr val="404155"/>
                </a:solidFill>
                <a:latin typeface="Poppins" panose="00000500000000000000" pitchFamily="2" charset="-94"/>
                <a:ea typeface="Nobile" pitchFamily="34" charset="-122"/>
                <a:cs typeface="Poppins" panose="00000500000000000000" pitchFamily="2" charset="-94"/>
              </a:rPr>
              <a:t> </a:t>
            </a:r>
            <a:r>
              <a:rPr lang="en-US" sz="2750" dirty="0" err="1">
                <a:solidFill>
                  <a:srgbClr val="404155"/>
                </a:solidFill>
                <a:latin typeface="Poppins" panose="00000500000000000000" pitchFamily="2" charset="-94"/>
                <a:ea typeface="Nobile" pitchFamily="34" charset="-122"/>
                <a:cs typeface="Poppins" panose="00000500000000000000" pitchFamily="2" charset="-94"/>
              </a:rPr>
              <a:t>şekilde</a:t>
            </a:r>
            <a:r>
              <a:rPr lang="en-US" sz="2750" dirty="0">
                <a:solidFill>
                  <a:srgbClr val="404155"/>
                </a:solidFill>
                <a:latin typeface="Poppins" panose="00000500000000000000" pitchFamily="2" charset="-94"/>
                <a:ea typeface="Nobile" pitchFamily="34" charset="-122"/>
                <a:cs typeface="Poppins" panose="00000500000000000000" pitchFamily="2" charset="-94"/>
              </a:rPr>
              <a:t> </a:t>
            </a:r>
            <a:r>
              <a:rPr lang="en-US" sz="2750" dirty="0" err="1">
                <a:solidFill>
                  <a:srgbClr val="404155"/>
                </a:solidFill>
                <a:latin typeface="Poppins" panose="00000500000000000000" pitchFamily="2" charset="-94"/>
                <a:ea typeface="Nobile" pitchFamily="34" charset="-122"/>
                <a:cs typeface="Poppins" panose="00000500000000000000" pitchFamily="2" charset="-94"/>
              </a:rPr>
              <a:t>tespit</a:t>
            </a:r>
            <a:r>
              <a:rPr lang="en-US" sz="2750" dirty="0">
                <a:solidFill>
                  <a:srgbClr val="404155"/>
                </a:solidFill>
                <a:latin typeface="Poppins" panose="00000500000000000000" pitchFamily="2" charset="-94"/>
                <a:ea typeface="Nobile" pitchFamily="34" charset="-122"/>
                <a:cs typeface="Poppins" panose="00000500000000000000" pitchFamily="2" charset="-94"/>
              </a:rPr>
              <a:t> </a:t>
            </a:r>
            <a:r>
              <a:rPr lang="en-US" sz="2750" dirty="0" err="1">
                <a:solidFill>
                  <a:srgbClr val="404155"/>
                </a:solidFill>
                <a:latin typeface="Poppins" panose="00000500000000000000" pitchFamily="2" charset="-94"/>
                <a:ea typeface="Nobile" pitchFamily="34" charset="-122"/>
                <a:cs typeface="Poppins" panose="00000500000000000000" pitchFamily="2" charset="-94"/>
              </a:rPr>
              <a:t>edilmesini</a:t>
            </a:r>
            <a:r>
              <a:rPr lang="en-US" sz="2750" dirty="0">
                <a:solidFill>
                  <a:srgbClr val="404155"/>
                </a:solidFill>
                <a:latin typeface="Poppins" panose="00000500000000000000" pitchFamily="2" charset="-94"/>
                <a:ea typeface="Nobile" pitchFamily="34" charset="-122"/>
                <a:cs typeface="Poppins" panose="00000500000000000000" pitchFamily="2" charset="-94"/>
              </a:rPr>
              <a:t> </a:t>
            </a:r>
            <a:r>
              <a:rPr lang="en-US" sz="2750" dirty="0" err="1">
                <a:solidFill>
                  <a:srgbClr val="404155"/>
                </a:solidFill>
                <a:latin typeface="Poppins" panose="00000500000000000000" pitchFamily="2" charset="-94"/>
                <a:ea typeface="Nobile" pitchFamily="34" charset="-122"/>
                <a:cs typeface="Poppins" panose="00000500000000000000" pitchFamily="2" charset="-94"/>
              </a:rPr>
              <a:t>ve</a:t>
            </a:r>
            <a:r>
              <a:rPr lang="en-US" sz="2750" dirty="0">
                <a:solidFill>
                  <a:srgbClr val="404155"/>
                </a:solidFill>
                <a:latin typeface="Poppins" panose="00000500000000000000" pitchFamily="2" charset="-94"/>
                <a:ea typeface="Nobile" pitchFamily="34" charset="-122"/>
                <a:cs typeface="Poppins" panose="00000500000000000000" pitchFamily="2" charset="-94"/>
              </a:rPr>
              <a:t> </a:t>
            </a:r>
            <a:r>
              <a:rPr lang="en-US" sz="2750" dirty="0" err="1">
                <a:solidFill>
                  <a:srgbClr val="404155"/>
                </a:solidFill>
                <a:latin typeface="Poppins" panose="00000500000000000000" pitchFamily="2" charset="-94"/>
                <a:ea typeface="Nobile" pitchFamily="34" charset="-122"/>
                <a:cs typeface="Poppins" panose="00000500000000000000" pitchFamily="2" charset="-94"/>
              </a:rPr>
              <a:t>çözülmesini</a:t>
            </a:r>
            <a:r>
              <a:rPr lang="en-US" sz="2750" dirty="0">
                <a:solidFill>
                  <a:srgbClr val="404155"/>
                </a:solidFill>
                <a:latin typeface="Poppins" panose="00000500000000000000" pitchFamily="2" charset="-94"/>
                <a:ea typeface="Nobile" pitchFamily="34" charset="-122"/>
                <a:cs typeface="Poppins" panose="00000500000000000000" pitchFamily="2" charset="-94"/>
              </a:rPr>
              <a:t> </a:t>
            </a:r>
            <a:r>
              <a:rPr lang="en-US" sz="2750" dirty="0" err="1">
                <a:solidFill>
                  <a:srgbClr val="404155"/>
                </a:solidFill>
                <a:latin typeface="Poppins" panose="00000500000000000000" pitchFamily="2" charset="-94"/>
                <a:ea typeface="Nobile" pitchFamily="34" charset="-122"/>
                <a:cs typeface="Poppins" panose="00000500000000000000" pitchFamily="2" charset="-94"/>
              </a:rPr>
              <a:t>sağlayarak</a:t>
            </a:r>
            <a:r>
              <a:rPr lang="en-US" sz="2750" dirty="0">
                <a:solidFill>
                  <a:srgbClr val="404155"/>
                </a:solidFill>
                <a:latin typeface="Poppins" panose="00000500000000000000" pitchFamily="2" charset="-94"/>
                <a:ea typeface="Nobile" pitchFamily="34" charset="-122"/>
                <a:cs typeface="Poppins" panose="00000500000000000000" pitchFamily="2" charset="-94"/>
              </a:rPr>
              <a:t> </a:t>
            </a:r>
            <a:r>
              <a:rPr lang="en-US" sz="2750" dirty="0" err="1">
                <a:solidFill>
                  <a:srgbClr val="404155"/>
                </a:solidFill>
                <a:latin typeface="Poppins" panose="00000500000000000000" pitchFamily="2" charset="-94"/>
                <a:ea typeface="Nobile" pitchFamily="34" charset="-122"/>
                <a:cs typeface="Poppins" panose="00000500000000000000" pitchFamily="2" charset="-94"/>
              </a:rPr>
              <a:t>arıza</a:t>
            </a:r>
            <a:r>
              <a:rPr lang="en-US" sz="2750" dirty="0">
                <a:solidFill>
                  <a:srgbClr val="404155"/>
                </a:solidFill>
                <a:latin typeface="Poppins" panose="00000500000000000000" pitchFamily="2" charset="-94"/>
                <a:ea typeface="Nobile" pitchFamily="34" charset="-122"/>
                <a:cs typeface="Poppins" panose="00000500000000000000" pitchFamily="2" charset="-94"/>
              </a:rPr>
              <a:t> </a:t>
            </a:r>
            <a:r>
              <a:rPr lang="en-US" sz="2750" dirty="0" err="1">
                <a:solidFill>
                  <a:srgbClr val="404155"/>
                </a:solidFill>
                <a:latin typeface="Poppins" panose="00000500000000000000" pitchFamily="2" charset="-94"/>
                <a:ea typeface="Nobile" pitchFamily="34" charset="-122"/>
                <a:cs typeface="Poppins" panose="00000500000000000000" pitchFamily="2" charset="-94"/>
              </a:rPr>
              <a:t>süresini</a:t>
            </a:r>
            <a:r>
              <a:rPr lang="en-US" sz="2750" dirty="0">
                <a:solidFill>
                  <a:srgbClr val="404155"/>
                </a:solidFill>
                <a:latin typeface="Poppins" panose="00000500000000000000" pitchFamily="2" charset="-94"/>
                <a:ea typeface="Nobile" pitchFamily="34" charset="-122"/>
                <a:cs typeface="Poppins" panose="00000500000000000000" pitchFamily="2" charset="-94"/>
              </a:rPr>
              <a:t> </a:t>
            </a:r>
            <a:r>
              <a:rPr lang="en-US" sz="2750" dirty="0" err="1">
                <a:solidFill>
                  <a:srgbClr val="404155"/>
                </a:solidFill>
                <a:latin typeface="Poppins" panose="00000500000000000000" pitchFamily="2" charset="-94"/>
                <a:ea typeface="Nobile" pitchFamily="34" charset="-122"/>
                <a:cs typeface="Poppins" panose="00000500000000000000" pitchFamily="2" charset="-94"/>
              </a:rPr>
              <a:t>en</a:t>
            </a:r>
            <a:r>
              <a:rPr lang="en-US" sz="2750" dirty="0">
                <a:solidFill>
                  <a:srgbClr val="404155"/>
                </a:solidFill>
                <a:latin typeface="Poppins" panose="00000500000000000000" pitchFamily="2" charset="-94"/>
                <a:ea typeface="Nobile" pitchFamily="34" charset="-122"/>
                <a:cs typeface="Poppins" panose="00000500000000000000" pitchFamily="2" charset="-94"/>
              </a:rPr>
              <a:t> </a:t>
            </a:r>
            <a:r>
              <a:rPr lang="en-US" sz="2750" dirty="0" err="1">
                <a:solidFill>
                  <a:srgbClr val="404155"/>
                </a:solidFill>
                <a:latin typeface="Poppins" panose="00000500000000000000" pitchFamily="2" charset="-94"/>
                <a:ea typeface="Nobile" pitchFamily="34" charset="-122"/>
                <a:cs typeface="Poppins" panose="00000500000000000000" pitchFamily="2" charset="-94"/>
              </a:rPr>
              <a:t>aza</a:t>
            </a:r>
            <a:r>
              <a:rPr lang="en-US" sz="2750" dirty="0">
                <a:solidFill>
                  <a:srgbClr val="404155"/>
                </a:solidFill>
                <a:latin typeface="Poppins" panose="00000500000000000000" pitchFamily="2" charset="-94"/>
                <a:ea typeface="Nobile" pitchFamily="34" charset="-122"/>
                <a:cs typeface="Poppins" panose="00000500000000000000" pitchFamily="2" charset="-94"/>
              </a:rPr>
              <a:t> </a:t>
            </a:r>
            <a:r>
              <a:rPr lang="en-US" sz="2750" dirty="0" err="1">
                <a:solidFill>
                  <a:srgbClr val="404155"/>
                </a:solidFill>
                <a:latin typeface="Poppins" panose="00000500000000000000" pitchFamily="2" charset="-94"/>
                <a:ea typeface="Nobile" pitchFamily="34" charset="-122"/>
                <a:cs typeface="Poppins" panose="00000500000000000000" pitchFamily="2" charset="-94"/>
              </a:rPr>
              <a:t>indirir</a:t>
            </a:r>
            <a:r>
              <a:rPr lang="en-US" sz="2750" dirty="0">
                <a:solidFill>
                  <a:srgbClr val="404155"/>
                </a:solidFill>
                <a:latin typeface="Poppins" panose="00000500000000000000" pitchFamily="2" charset="-94"/>
                <a:ea typeface="Nobile" pitchFamily="34" charset="-122"/>
                <a:cs typeface="Poppins" panose="00000500000000000000" pitchFamily="2" charset="-94"/>
              </a:rPr>
              <a:t>.</a:t>
            </a:r>
          </a:p>
        </p:txBody>
      </p:sp>
      <p:sp>
        <p:nvSpPr>
          <p:cNvPr id="33" name="Text 5">
            <a:extLst>
              <a:ext uri="{FF2B5EF4-FFF2-40B4-BE49-F238E27FC236}">
                <a16:creationId xmlns:a16="http://schemas.microsoft.com/office/drawing/2014/main" id="{23A1A607-F8FB-8C51-A0D8-3D059BED6AC9}"/>
              </a:ext>
            </a:extLst>
          </p:cNvPr>
          <p:cNvSpPr/>
          <p:nvPr/>
        </p:nvSpPr>
        <p:spPr>
          <a:xfrm>
            <a:off x="12435287" y="10017241"/>
            <a:ext cx="4847035" cy="554633"/>
          </a:xfrm>
          <a:prstGeom prst="rect">
            <a:avLst/>
          </a:prstGeom>
          <a:noFill/>
          <a:ln/>
        </p:spPr>
        <p:txBody>
          <a:bodyPr wrap="none" lIns="0" tIns="0" rIns="0" bIns="0" rtlCol="0" anchor="t"/>
          <a:lstStyle/>
          <a:p>
            <a:pPr>
              <a:lnSpc>
                <a:spcPts val="4333"/>
              </a:lnSpc>
            </a:pPr>
            <a:r>
              <a:rPr lang="en-US" sz="3417" b="1">
                <a:solidFill>
                  <a:srgbClr val="FF5466"/>
                </a:solidFill>
                <a:latin typeface="Poppins" panose="00000500000000000000" pitchFamily="2" charset="-94"/>
                <a:ea typeface="Alexandria" pitchFamily="34" charset="-122"/>
                <a:cs typeface="Poppins" panose="00000500000000000000" pitchFamily="2" charset="-94"/>
              </a:rPr>
              <a:t>Veriye Dayalı Kararlar</a:t>
            </a:r>
            <a:endParaRPr lang="en-US" sz="3417" b="1" dirty="0">
              <a:solidFill>
                <a:srgbClr val="FF5466"/>
              </a:solidFill>
              <a:latin typeface="Poppins" panose="00000500000000000000" pitchFamily="2" charset="-94"/>
              <a:cs typeface="Poppins" panose="00000500000000000000" pitchFamily="2" charset="-94"/>
            </a:endParaRPr>
          </a:p>
        </p:txBody>
      </p:sp>
      <p:sp>
        <p:nvSpPr>
          <p:cNvPr id="34" name="Text 6">
            <a:extLst>
              <a:ext uri="{FF2B5EF4-FFF2-40B4-BE49-F238E27FC236}">
                <a16:creationId xmlns:a16="http://schemas.microsoft.com/office/drawing/2014/main" id="{27D3380F-283E-5116-E7B7-D84F9D2D4A48}"/>
              </a:ext>
            </a:extLst>
          </p:cNvPr>
          <p:cNvSpPr/>
          <p:nvPr/>
        </p:nvSpPr>
        <p:spPr>
          <a:xfrm>
            <a:off x="12280533" y="10705857"/>
            <a:ext cx="5465167" cy="2271713"/>
          </a:xfrm>
          <a:prstGeom prst="rect">
            <a:avLst/>
          </a:prstGeom>
          <a:noFill/>
          <a:ln/>
        </p:spPr>
        <p:txBody>
          <a:bodyPr wrap="square" lIns="0" tIns="0" rIns="0" bIns="0" rtlCol="0" anchor="t"/>
          <a:lstStyle/>
          <a:p>
            <a:pPr>
              <a:lnSpc>
                <a:spcPts val="4417"/>
              </a:lnSpc>
            </a:pPr>
            <a:r>
              <a:rPr lang="en-US" sz="2750">
                <a:solidFill>
                  <a:srgbClr val="404155"/>
                </a:solidFill>
                <a:latin typeface="Poppins" panose="00000500000000000000" pitchFamily="2" charset="-94"/>
                <a:ea typeface="Nobile" pitchFamily="34" charset="-122"/>
                <a:cs typeface="Poppins" panose="00000500000000000000" pitchFamily="2" charset="-94"/>
              </a:rPr>
              <a:t>Sanal mühendisler, gerçek zamanlı verileri analiz ederek kaliteyi ve verimliliği artırmak için proaktif ayarlamalara olanak tanır.</a:t>
            </a:r>
            <a:endParaRPr lang="en-US" sz="2750" dirty="0">
              <a:latin typeface="Poppins" panose="00000500000000000000" pitchFamily="2" charset="-94"/>
              <a:cs typeface="Poppins" panose="00000500000000000000" pitchFamily="2" charset="-94"/>
            </a:endParaRPr>
          </a:p>
        </p:txBody>
      </p:sp>
      <p:sp>
        <p:nvSpPr>
          <p:cNvPr id="36" name="Text 8">
            <a:extLst>
              <a:ext uri="{FF2B5EF4-FFF2-40B4-BE49-F238E27FC236}">
                <a16:creationId xmlns:a16="http://schemas.microsoft.com/office/drawing/2014/main" id="{7489F01B-DFC3-33EA-20BF-4B91715C7044}"/>
              </a:ext>
            </a:extLst>
          </p:cNvPr>
          <p:cNvSpPr/>
          <p:nvPr/>
        </p:nvSpPr>
        <p:spPr>
          <a:xfrm>
            <a:off x="6573786" y="9996553"/>
            <a:ext cx="4437460" cy="554633"/>
          </a:xfrm>
          <a:prstGeom prst="rect">
            <a:avLst/>
          </a:prstGeom>
          <a:noFill/>
          <a:ln/>
        </p:spPr>
        <p:txBody>
          <a:bodyPr wrap="none" lIns="0" tIns="0" rIns="0" bIns="0" rtlCol="0" anchor="t"/>
          <a:lstStyle/>
          <a:p>
            <a:pPr>
              <a:lnSpc>
                <a:spcPts val="4333"/>
              </a:lnSpc>
            </a:pPr>
            <a:r>
              <a:rPr lang="en-US" sz="3417" b="1">
                <a:solidFill>
                  <a:srgbClr val="FF5466"/>
                </a:solidFill>
                <a:latin typeface="Poppins" panose="00000500000000000000" pitchFamily="2" charset="-94"/>
                <a:ea typeface="Alexandria" pitchFamily="34" charset="-122"/>
                <a:cs typeface="Poppins" panose="00000500000000000000" pitchFamily="2" charset="-94"/>
              </a:rPr>
              <a:t>Maliyet Verimliliği</a:t>
            </a:r>
            <a:endParaRPr lang="en-US" sz="3417" b="1" dirty="0">
              <a:solidFill>
                <a:srgbClr val="FF5466"/>
              </a:solidFill>
              <a:latin typeface="Poppins" panose="00000500000000000000" pitchFamily="2" charset="-94"/>
              <a:cs typeface="Poppins" panose="00000500000000000000" pitchFamily="2" charset="-94"/>
            </a:endParaRPr>
          </a:p>
        </p:txBody>
      </p:sp>
      <p:sp>
        <p:nvSpPr>
          <p:cNvPr id="37" name="Text 9">
            <a:extLst>
              <a:ext uri="{FF2B5EF4-FFF2-40B4-BE49-F238E27FC236}">
                <a16:creationId xmlns:a16="http://schemas.microsoft.com/office/drawing/2014/main" id="{58C38653-31A1-B53F-6465-4554ACA1B6D0}"/>
              </a:ext>
            </a:extLst>
          </p:cNvPr>
          <p:cNvSpPr/>
          <p:nvPr/>
        </p:nvSpPr>
        <p:spPr>
          <a:xfrm>
            <a:off x="6391212" y="10693015"/>
            <a:ext cx="5465167" cy="2271713"/>
          </a:xfrm>
          <a:prstGeom prst="rect">
            <a:avLst/>
          </a:prstGeom>
          <a:noFill/>
          <a:ln/>
        </p:spPr>
        <p:txBody>
          <a:bodyPr wrap="square" lIns="0" tIns="0" rIns="0" bIns="0" rtlCol="0" anchor="t"/>
          <a:lstStyle/>
          <a:p>
            <a:pPr>
              <a:lnSpc>
                <a:spcPts val="4417"/>
              </a:lnSpc>
            </a:pPr>
            <a:r>
              <a:rPr lang="en-US" sz="2750">
                <a:solidFill>
                  <a:srgbClr val="404155"/>
                </a:solidFill>
                <a:latin typeface="Poppins" panose="00000500000000000000" pitchFamily="2" charset="-94"/>
                <a:ea typeface="Nobile" pitchFamily="34" charset="-122"/>
                <a:cs typeface="Poppins" panose="00000500000000000000" pitchFamily="2" charset="-94"/>
              </a:rPr>
              <a:t>İzleme ve arıza tespitini otomatikleştirerek yerinde personel ihtiyacını ve bakım maliyetlerini azaltır.</a:t>
            </a:r>
            <a:endParaRPr lang="en-US" sz="2750" dirty="0">
              <a:latin typeface="Poppins" panose="00000500000000000000" pitchFamily="2" charset="-94"/>
              <a:cs typeface="Poppins" panose="00000500000000000000" pitchFamily="2" charset="-94"/>
            </a:endParaRPr>
          </a:p>
        </p:txBody>
      </p:sp>
      <p:sp>
        <p:nvSpPr>
          <p:cNvPr id="38" name="Shape 10">
            <a:extLst>
              <a:ext uri="{FF2B5EF4-FFF2-40B4-BE49-F238E27FC236}">
                <a16:creationId xmlns:a16="http://schemas.microsoft.com/office/drawing/2014/main" id="{AB1E704F-7A25-9E76-22A8-616C143B0C76}"/>
              </a:ext>
            </a:extLst>
          </p:cNvPr>
          <p:cNvSpPr/>
          <p:nvPr/>
        </p:nvSpPr>
        <p:spPr>
          <a:xfrm>
            <a:off x="18149228" y="9778230"/>
            <a:ext cx="5832674" cy="3774282"/>
          </a:xfrm>
          <a:prstGeom prst="roundRect">
            <a:avLst>
              <a:gd name="adj" fmla="val 3950"/>
            </a:avLst>
          </a:prstGeom>
          <a:solidFill>
            <a:srgbClr val="D2DDF9"/>
          </a:solidFill>
          <a:ln w="7620">
            <a:solidFill>
              <a:srgbClr val="B8C3DF"/>
            </a:solidFill>
            <a:prstDash val="solid"/>
          </a:ln>
        </p:spPr>
      </p:sp>
      <p:sp>
        <p:nvSpPr>
          <p:cNvPr id="39" name="Text 11">
            <a:extLst>
              <a:ext uri="{FF2B5EF4-FFF2-40B4-BE49-F238E27FC236}">
                <a16:creationId xmlns:a16="http://schemas.microsoft.com/office/drawing/2014/main" id="{7E95E37C-53FD-BCE3-60F6-B0187176B119}"/>
              </a:ext>
            </a:extLst>
          </p:cNvPr>
          <p:cNvSpPr/>
          <p:nvPr/>
        </p:nvSpPr>
        <p:spPr>
          <a:xfrm>
            <a:off x="18444555" y="9996553"/>
            <a:ext cx="4437460" cy="554633"/>
          </a:xfrm>
          <a:prstGeom prst="rect">
            <a:avLst/>
          </a:prstGeom>
          <a:noFill/>
          <a:ln/>
        </p:spPr>
        <p:txBody>
          <a:bodyPr wrap="none" lIns="0" tIns="0" rIns="0" bIns="0" rtlCol="0" anchor="t"/>
          <a:lstStyle/>
          <a:p>
            <a:pPr>
              <a:lnSpc>
                <a:spcPts val="4333"/>
              </a:lnSpc>
            </a:pPr>
            <a:r>
              <a:rPr lang="en-US" sz="3417" b="1">
                <a:solidFill>
                  <a:srgbClr val="FF5466"/>
                </a:solidFill>
                <a:latin typeface="Poppins" panose="00000500000000000000" pitchFamily="2" charset="-94"/>
                <a:ea typeface="Alexandria" pitchFamily="34" charset="-122"/>
                <a:cs typeface="Poppins" panose="00000500000000000000" pitchFamily="2" charset="-94"/>
              </a:rPr>
              <a:t>Ölçeklenebilirlik</a:t>
            </a:r>
            <a:endParaRPr lang="en-US" sz="3417" b="1" dirty="0">
              <a:solidFill>
                <a:srgbClr val="FF5466"/>
              </a:solidFill>
              <a:latin typeface="Poppins" panose="00000500000000000000" pitchFamily="2" charset="-94"/>
              <a:cs typeface="Poppins" panose="00000500000000000000" pitchFamily="2" charset="-94"/>
            </a:endParaRPr>
          </a:p>
        </p:txBody>
      </p:sp>
      <p:sp>
        <p:nvSpPr>
          <p:cNvPr id="40" name="Text 12">
            <a:extLst>
              <a:ext uri="{FF2B5EF4-FFF2-40B4-BE49-F238E27FC236}">
                <a16:creationId xmlns:a16="http://schemas.microsoft.com/office/drawing/2014/main" id="{9EE7E383-21F8-4557-E88D-6145C27FCFCD}"/>
              </a:ext>
            </a:extLst>
          </p:cNvPr>
          <p:cNvSpPr/>
          <p:nvPr/>
        </p:nvSpPr>
        <p:spPr>
          <a:xfrm>
            <a:off x="18505419" y="10764110"/>
            <a:ext cx="5465167" cy="2271713"/>
          </a:xfrm>
          <a:prstGeom prst="rect">
            <a:avLst/>
          </a:prstGeom>
          <a:noFill/>
          <a:ln/>
        </p:spPr>
        <p:txBody>
          <a:bodyPr wrap="square" lIns="0" tIns="0" rIns="0" bIns="0" rtlCol="0" anchor="t"/>
          <a:lstStyle/>
          <a:p>
            <a:pPr>
              <a:lnSpc>
                <a:spcPts val="4417"/>
              </a:lnSpc>
            </a:pPr>
            <a:r>
              <a:rPr lang="en-US" sz="2750">
                <a:solidFill>
                  <a:srgbClr val="404155"/>
                </a:solidFill>
                <a:latin typeface="Poppins" panose="00000500000000000000" pitchFamily="2" charset="-94"/>
                <a:ea typeface="Nobile" pitchFamily="34" charset="-122"/>
                <a:cs typeface="Poppins" panose="00000500000000000000" pitchFamily="2" charset="-94"/>
              </a:rPr>
              <a:t>Çeşitli süreçlere kolayca uyarlanabilir, birden fazla üretim hattı veya tesisi arasında sorunsuz entegrasyon sağlar.</a:t>
            </a:r>
            <a:endParaRPr lang="en-US" sz="2750" dirty="0">
              <a:latin typeface="Poppins" panose="00000500000000000000" pitchFamily="2" charset="-94"/>
              <a:cs typeface="Poppins" panose="00000500000000000000" pitchFamily="2" charset="-94"/>
            </a:endParaRPr>
          </a:p>
        </p:txBody>
      </p:sp>
      <p:sp>
        <p:nvSpPr>
          <p:cNvPr id="26" name="Metin kutusu 25">
            <a:extLst>
              <a:ext uri="{FF2B5EF4-FFF2-40B4-BE49-F238E27FC236}">
                <a16:creationId xmlns:a16="http://schemas.microsoft.com/office/drawing/2014/main" id="{CADFCC71-B693-0DBF-DD92-D4F1FC449BA7}"/>
              </a:ext>
            </a:extLst>
          </p:cNvPr>
          <p:cNvSpPr txBox="1"/>
          <p:nvPr/>
        </p:nvSpPr>
        <p:spPr>
          <a:xfrm>
            <a:off x="285358" y="3502993"/>
            <a:ext cx="12576475" cy="38225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685800" indent="-685800">
              <a:buFont typeface="Wingdings" panose="05000000000000000000" pitchFamily="2" charset="2"/>
              <a:buChar char="Ø"/>
            </a:pPr>
            <a:r>
              <a:rPr lang="tr-TR" sz="3600">
                <a:latin typeface="Poppins Light" panose="00000400000000000000" pitchFamily="2" charset="-94"/>
                <a:cs typeface="Poppins Light" panose="00000400000000000000" pitchFamily="2" charset="-94"/>
              </a:rPr>
              <a:t>COPQ/Satış Devir Oranı %30 iyileşme
Müşteri Şikayet Oranının (CCR) %25 Azaltılması
MTTR'de %10 azalma, MTBF'yi %10 artırma
OEE'de %5 artış</a:t>
            </a:r>
            <a:endParaRPr lang="tr-TR" sz="3600" dirty="0">
              <a:latin typeface="Poppins Light" panose="00000400000000000000" pitchFamily="2" charset="-94"/>
              <a:cs typeface="Poppins Light" panose="00000400000000000000" pitchFamily="2" charset="-94"/>
            </a:endParaRPr>
          </a:p>
        </p:txBody>
      </p:sp>
      <p:pic>
        <p:nvPicPr>
          <p:cNvPr id="7" name="Image" descr="Image">
            <a:extLst>
              <a:ext uri="{FF2B5EF4-FFF2-40B4-BE49-F238E27FC236}">
                <a16:creationId xmlns:a16="http://schemas.microsoft.com/office/drawing/2014/main" id="{B8B2FD27-64BF-96DC-AD40-B348EF836126}"/>
              </a:ext>
            </a:extLst>
          </p:cNvPr>
          <p:cNvPicPr>
            <a:picLocks noChangeAspect="1"/>
          </p:cNvPicPr>
          <p:nvPr/>
        </p:nvPicPr>
        <p:blipFill>
          <a:blip r:embed="rId4"/>
          <a:stretch>
            <a:fillRect/>
          </a:stretch>
        </p:blipFill>
        <p:spPr>
          <a:xfrm rot="16200000">
            <a:off x="479062" y="1037341"/>
            <a:ext cx="1547978" cy="1548000"/>
          </a:xfrm>
          <a:prstGeom prst="rect">
            <a:avLst/>
          </a:prstGeom>
          <a:ln w="12700">
            <a:miter lim="400000"/>
          </a:ln>
        </p:spPr>
      </p:pic>
    </p:spTree>
    <p:extLst>
      <p:ext uri="{BB962C8B-B14F-4D97-AF65-F5344CB8AC3E}">
        <p14:creationId xmlns:p14="http://schemas.microsoft.com/office/powerpoint/2010/main" val="3862684138"/>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61C4A"/>
        </a:solidFill>
        <a:effectLst/>
      </p:bgPr>
    </p:bg>
    <p:spTree>
      <p:nvGrpSpPr>
        <p:cNvPr id="1" name=""/>
        <p:cNvGrpSpPr/>
        <p:nvPr/>
      </p:nvGrpSpPr>
      <p:grpSpPr>
        <a:xfrm>
          <a:off x="0" y="0"/>
          <a:ext cx="0" cy="0"/>
          <a:chOff x="0" y="0"/>
          <a:chExt cx="0" cy="0"/>
        </a:xfrm>
      </p:grpSpPr>
      <p:pic>
        <p:nvPicPr>
          <p:cNvPr id="4" name="Image 0" descr="preencoded.png">
            <a:extLst>
              <a:ext uri="{FF2B5EF4-FFF2-40B4-BE49-F238E27FC236}">
                <a16:creationId xmlns:a16="http://schemas.microsoft.com/office/drawing/2014/main" id="{35DEA1A3-05F5-EF03-D20F-E36DE2EACA56}"/>
              </a:ext>
            </a:extLst>
          </p:cNvPr>
          <p:cNvPicPr>
            <a:picLocks noChangeAspect="1"/>
          </p:cNvPicPr>
          <p:nvPr/>
        </p:nvPicPr>
        <p:blipFill>
          <a:blip r:embed="rId2">
            <a:alphaModFix amt="5000"/>
          </a:blip>
          <a:stretch>
            <a:fillRect/>
          </a:stretch>
        </p:blipFill>
        <p:spPr>
          <a:xfrm>
            <a:off x="25003" y="0"/>
            <a:ext cx="24384000" cy="13716000"/>
          </a:xfrm>
          <a:prstGeom prst="rect">
            <a:avLst/>
          </a:prstGeom>
        </p:spPr>
      </p:pic>
      <p:pic>
        <p:nvPicPr>
          <p:cNvPr id="218" name="Image" descr="Image"/>
          <p:cNvPicPr>
            <a:picLocks noChangeAspect="1"/>
          </p:cNvPicPr>
          <p:nvPr/>
        </p:nvPicPr>
        <p:blipFill>
          <a:blip r:embed="rId3">
            <a:alphaModFix amt="4000"/>
          </a:blip>
          <a:stretch>
            <a:fillRect/>
          </a:stretch>
        </p:blipFill>
        <p:spPr>
          <a:xfrm>
            <a:off x="9670891" y="-398716"/>
            <a:ext cx="14114513" cy="14114716"/>
          </a:xfrm>
          <a:prstGeom prst="rect">
            <a:avLst/>
          </a:prstGeom>
          <a:ln w="12700">
            <a:miter lim="400000"/>
          </a:ln>
        </p:spPr>
      </p:pic>
      <p:sp>
        <p:nvSpPr>
          <p:cNvPr id="5" name="Shape 1">
            <a:extLst>
              <a:ext uri="{FF2B5EF4-FFF2-40B4-BE49-F238E27FC236}">
                <a16:creationId xmlns:a16="http://schemas.microsoft.com/office/drawing/2014/main" id="{CD7CA981-38CA-C226-214B-2C8F401D0096}"/>
              </a:ext>
            </a:extLst>
          </p:cNvPr>
          <p:cNvSpPr/>
          <p:nvPr/>
        </p:nvSpPr>
        <p:spPr>
          <a:xfrm>
            <a:off x="1440063" y="4072137"/>
            <a:ext cx="21503878" cy="50800"/>
          </a:xfrm>
          <a:prstGeom prst="roundRect">
            <a:avLst>
              <a:gd name="adj" fmla="val 340200"/>
            </a:avLst>
          </a:prstGeom>
          <a:solidFill>
            <a:srgbClr val="DDD3BA"/>
          </a:solidFill>
          <a:ln/>
        </p:spPr>
      </p:sp>
      <p:sp>
        <p:nvSpPr>
          <p:cNvPr id="6" name="Shape 2">
            <a:extLst>
              <a:ext uri="{FF2B5EF4-FFF2-40B4-BE49-F238E27FC236}">
                <a16:creationId xmlns:a16="http://schemas.microsoft.com/office/drawing/2014/main" id="{0287CE13-6F18-28F5-1457-07EC8B01BC91}"/>
              </a:ext>
            </a:extLst>
          </p:cNvPr>
          <p:cNvSpPr/>
          <p:nvPr/>
        </p:nvSpPr>
        <p:spPr>
          <a:xfrm>
            <a:off x="3400227" y="4046637"/>
            <a:ext cx="50800" cy="1440062"/>
          </a:xfrm>
          <a:prstGeom prst="roundRect">
            <a:avLst>
              <a:gd name="adj" fmla="val 340200"/>
            </a:avLst>
          </a:prstGeom>
          <a:solidFill>
            <a:srgbClr val="DDD3BA"/>
          </a:solidFill>
          <a:ln/>
        </p:spPr>
      </p:sp>
      <p:sp>
        <p:nvSpPr>
          <p:cNvPr id="7" name="Shape 3">
            <a:extLst>
              <a:ext uri="{FF2B5EF4-FFF2-40B4-BE49-F238E27FC236}">
                <a16:creationId xmlns:a16="http://schemas.microsoft.com/office/drawing/2014/main" id="{219F2A18-E4CC-6E0D-18C6-993030C44B7E}"/>
              </a:ext>
            </a:extLst>
          </p:cNvPr>
          <p:cNvSpPr/>
          <p:nvPr/>
        </p:nvSpPr>
        <p:spPr>
          <a:xfrm>
            <a:off x="2962871" y="5311081"/>
            <a:ext cx="925712" cy="925712"/>
          </a:xfrm>
          <a:prstGeom prst="roundRect">
            <a:avLst>
              <a:gd name="adj" fmla="val 18669"/>
            </a:avLst>
          </a:prstGeom>
          <a:solidFill>
            <a:srgbClr val="F7EDD4"/>
          </a:solidFill>
          <a:ln w="15240">
            <a:solidFill>
              <a:srgbClr val="DDD3BA"/>
            </a:solidFill>
            <a:prstDash val="solid"/>
          </a:ln>
        </p:spPr>
      </p:sp>
      <p:sp>
        <p:nvSpPr>
          <p:cNvPr id="8" name="Text 4">
            <a:extLst>
              <a:ext uri="{FF2B5EF4-FFF2-40B4-BE49-F238E27FC236}">
                <a16:creationId xmlns:a16="http://schemas.microsoft.com/office/drawing/2014/main" id="{9ACE0FF3-2E93-BE0B-7D54-C418C4858C63}"/>
              </a:ext>
            </a:extLst>
          </p:cNvPr>
          <p:cNvSpPr/>
          <p:nvPr/>
        </p:nvSpPr>
        <p:spPr>
          <a:xfrm>
            <a:off x="3287912" y="5439867"/>
            <a:ext cx="275432" cy="617140"/>
          </a:xfrm>
          <a:prstGeom prst="rect">
            <a:avLst/>
          </a:prstGeom>
          <a:noFill/>
          <a:ln/>
        </p:spPr>
        <p:txBody>
          <a:bodyPr wrap="none" lIns="0" tIns="0" rIns="0" bIns="0" rtlCol="0" anchor="t"/>
          <a:lstStyle/>
          <a:p>
            <a:pPr algn="ctr">
              <a:lnSpc>
                <a:spcPts val="4833"/>
              </a:lnSpc>
            </a:pPr>
            <a:r>
              <a:rPr lang="en-US" sz="4833" dirty="0">
                <a:solidFill>
                  <a:srgbClr val="000000"/>
                </a:solidFill>
                <a:latin typeface="Poppins" panose="00000500000000000000" pitchFamily="2" charset="-94"/>
                <a:ea typeface="Libre Baskerville" pitchFamily="34" charset="-122"/>
                <a:cs typeface="Poppins" panose="00000500000000000000" pitchFamily="2" charset="-94"/>
              </a:rPr>
              <a:t>1</a:t>
            </a:r>
            <a:endParaRPr lang="en-US" sz="4833" dirty="0">
              <a:latin typeface="Poppins" panose="00000500000000000000" pitchFamily="2" charset="-94"/>
              <a:cs typeface="Poppins" panose="00000500000000000000" pitchFamily="2" charset="-94"/>
            </a:endParaRPr>
          </a:p>
        </p:txBody>
      </p:sp>
      <p:pic>
        <p:nvPicPr>
          <p:cNvPr id="9" name="Image 1" descr="preencoded.png">
            <a:extLst>
              <a:ext uri="{FF2B5EF4-FFF2-40B4-BE49-F238E27FC236}">
                <a16:creationId xmlns:a16="http://schemas.microsoft.com/office/drawing/2014/main" id="{C8412E74-2646-84C9-941F-104B03F4035B}"/>
              </a:ext>
            </a:extLst>
          </p:cNvPr>
          <p:cNvPicPr>
            <a:picLocks noChangeAspect="1"/>
          </p:cNvPicPr>
          <p:nvPr/>
        </p:nvPicPr>
        <p:blipFill>
          <a:blip r:embed="rId4"/>
          <a:stretch>
            <a:fillRect/>
          </a:stretch>
        </p:blipFill>
        <p:spPr>
          <a:xfrm>
            <a:off x="1851422" y="7498558"/>
            <a:ext cx="3148807" cy="2204045"/>
          </a:xfrm>
          <a:prstGeom prst="rect">
            <a:avLst/>
          </a:prstGeom>
        </p:spPr>
      </p:pic>
      <p:sp>
        <p:nvSpPr>
          <p:cNvPr id="10" name="Text 5">
            <a:extLst>
              <a:ext uri="{FF2B5EF4-FFF2-40B4-BE49-F238E27FC236}">
                <a16:creationId xmlns:a16="http://schemas.microsoft.com/office/drawing/2014/main" id="{C006DC8E-58E5-7857-6547-998529427751}"/>
              </a:ext>
            </a:extLst>
          </p:cNvPr>
          <p:cNvSpPr/>
          <p:nvPr/>
        </p:nvSpPr>
        <p:spPr>
          <a:xfrm>
            <a:off x="1851422" y="10165359"/>
            <a:ext cx="3148807" cy="658415"/>
          </a:xfrm>
          <a:prstGeom prst="rect">
            <a:avLst/>
          </a:prstGeom>
          <a:noFill/>
          <a:ln/>
        </p:spPr>
        <p:txBody>
          <a:bodyPr wrap="none" lIns="0" tIns="0" rIns="0" bIns="0" rtlCol="0" anchor="t"/>
          <a:lstStyle/>
          <a:p>
            <a:pPr algn="ctr">
              <a:lnSpc>
                <a:spcPts val="5167"/>
              </a:lnSpc>
            </a:pPr>
            <a:r>
              <a:rPr lang="en-US" sz="3167">
                <a:solidFill>
                  <a:srgbClr val="FF5466"/>
                </a:solidFill>
                <a:latin typeface="Poppins" panose="00000500000000000000" pitchFamily="2" charset="-94"/>
                <a:ea typeface="DM Sans" pitchFamily="34" charset="-122"/>
                <a:cs typeface="Poppins" panose="00000500000000000000" pitchFamily="2" charset="-94"/>
              </a:rPr>
              <a:t>Veri toplayın</a:t>
            </a:r>
            <a:endParaRPr lang="en-US" sz="3167" dirty="0">
              <a:solidFill>
                <a:srgbClr val="FF5466"/>
              </a:solidFill>
              <a:latin typeface="Poppins" panose="00000500000000000000" pitchFamily="2" charset="-94"/>
              <a:cs typeface="Poppins" panose="00000500000000000000" pitchFamily="2" charset="-94"/>
            </a:endParaRPr>
          </a:p>
        </p:txBody>
      </p:sp>
      <p:sp>
        <p:nvSpPr>
          <p:cNvPr id="11" name="Shape 6">
            <a:extLst>
              <a:ext uri="{FF2B5EF4-FFF2-40B4-BE49-F238E27FC236}">
                <a16:creationId xmlns:a16="http://schemas.microsoft.com/office/drawing/2014/main" id="{836C1758-415E-71F8-CC21-23FA302059EC}"/>
              </a:ext>
            </a:extLst>
          </p:cNvPr>
          <p:cNvSpPr/>
          <p:nvPr/>
        </p:nvSpPr>
        <p:spPr>
          <a:xfrm>
            <a:off x="7783115" y="4046637"/>
            <a:ext cx="50800" cy="1440062"/>
          </a:xfrm>
          <a:prstGeom prst="roundRect">
            <a:avLst>
              <a:gd name="adj" fmla="val 340200"/>
            </a:avLst>
          </a:prstGeom>
          <a:solidFill>
            <a:srgbClr val="DDD3BA"/>
          </a:solidFill>
          <a:ln/>
        </p:spPr>
      </p:sp>
      <p:sp>
        <p:nvSpPr>
          <p:cNvPr id="12" name="Shape 7">
            <a:extLst>
              <a:ext uri="{FF2B5EF4-FFF2-40B4-BE49-F238E27FC236}">
                <a16:creationId xmlns:a16="http://schemas.microsoft.com/office/drawing/2014/main" id="{97B48D88-3B79-8E0E-586E-E9D0E80DA129}"/>
              </a:ext>
            </a:extLst>
          </p:cNvPr>
          <p:cNvSpPr/>
          <p:nvPr/>
        </p:nvSpPr>
        <p:spPr>
          <a:xfrm>
            <a:off x="7345761" y="5311081"/>
            <a:ext cx="925712" cy="925712"/>
          </a:xfrm>
          <a:prstGeom prst="roundRect">
            <a:avLst>
              <a:gd name="adj" fmla="val 18669"/>
            </a:avLst>
          </a:prstGeom>
          <a:solidFill>
            <a:srgbClr val="F7EDD4"/>
          </a:solidFill>
          <a:ln w="15240">
            <a:solidFill>
              <a:srgbClr val="DDD3BA"/>
            </a:solidFill>
            <a:prstDash val="solid"/>
          </a:ln>
        </p:spPr>
      </p:sp>
      <p:sp>
        <p:nvSpPr>
          <p:cNvPr id="13" name="Text 8">
            <a:extLst>
              <a:ext uri="{FF2B5EF4-FFF2-40B4-BE49-F238E27FC236}">
                <a16:creationId xmlns:a16="http://schemas.microsoft.com/office/drawing/2014/main" id="{541E92E2-23EE-A25E-870E-9D64894B9FB5}"/>
              </a:ext>
            </a:extLst>
          </p:cNvPr>
          <p:cNvSpPr/>
          <p:nvPr/>
        </p:nvSpPr>
        <p:spPr>
          <a:xfrm>
            <a:off x="7618413" y="5439867"/>
            <a:ext cx="380207" cy="617140"/>
          </a:xfrm>
          <a:prstGeom prst="rect">
            <a:avLst/>
          </a:prstGeom>
          <a:noFill/>
          <a:ln/>
        </p:spPr>
        <p:txBody>
          <a:bodyPr wrap="none" lIns="0" tIns="0" rIns="0" bIns="0" rtlCol="0" anchor="t"/>
          <a:lstStyle/>
          <a:p>
            <a:pPr algn="ctr">
              <a:lnSpc>
                <a:spcPts val="4833"/>
              </a:lnSpc>
            </a:pPr>
            <a:r>
              <a:rPr lang="en-US" sz="4833" dirty="0">
                <a:solidFill>
                  <a:srgbClr val="000000"/>
                </a:solidFill>
                <a:latin typeface="Poppins" panose="00000500000000000000" pitchFamily="2" charset="-94"/>
                <a:ea typeface="Libre Baskerville" pitchFamily="34" charset="-122"/>
                <a:cs typeface="Poppins" panose="00000500000000000000" pitchFamily="2" charset="-94"/>
              </a:rPr>
              <a:t>2</a:t>
            </a:r>
            <a:endParaRPr lang="en-US" sz="4833" dirty="0">
              <a:latin typeface="Poppins" panose="00000500000000000000" pitchFamily="2" charset="-94"/>
              <a:cs typeface="Poppins" panose="00000500000000000000" pitchFamily="2" charset="-94"/>
            </a:endParaRPr>
          </a:p>
        </p:txBody>
      </p:sp>
      <p:pic>
        <p:nvPicPr>
          <p:cNvPr id="14" name="Image 2" descr="preencoded.png">
            <a:extLst>
              <a:ext uri="{FF2B5EF4-FFF2-40B4-BE49-F238E27FC236}">
                <a16:creationId xmlns:a16="http://schemas.microsoft.com/office/drawing/2014/main" id="{0C29A271-353D-8B95-89F5-437F730276F4}"/>
              </a:ext>
            </a:extLst>
          </p:cNvPr>
          <p:cNvPicPr>
            <a:picLocks noChangeAspect="1"/>
          </p:cNvPicPr>
          <p:nvPr/>
        </p:nvPicPr>
        <p:blipFill>
          <a:blip r:embed="rId5"/>
          <a:stretch>
            <a:fillRect/>
          </a:stretch>
        </p:blipFill>
        <p:spPr>
          <a:xfrm>
            <a:off x="6234313" y="7498558"/>
            <a:ext cx="3149005" cy="2361605"/>
          </a:xfrm>
          <a:prstGeom prst="rect">
            <a:avLst/>
          </a:prstGeom>
        </p:spPr>
      </p:pic>
      <p:sp>
        <p:nvSpPr>
          <p:cNvPr id="15" name="Text 9">
            <a:extLst>
              <a:ext uri="{FF2B5EF4-FFF2-40B4-BE49-F238E27FC236}">
                <a16:creationId xmlns:a16="http://schemas.microsoft.com/office/drawing/2014/main" id="{63178446-CEFD-2F30-6E8E-0EEC343DE18D}"/>
              </a:ext>
            </a:extLst>
          </p:cNvPr>
          <p:cNvSpPr/>
          <p:nvPr/>
        </p:nvSpPr>
        <p:spPr>
          <a:xfrm>
            <a:off x="6234313" y="10322918"/>
            <a:ext cx="3149005" cy="658415"/>
          </a:xfrm>
          <a:prstGeom prst="rect">
            <a:avLst/>
          </a:prstGeom>
          <a:noFill/>
          <a:ln/>
        </p:spPr>
        <p:txBody>
          <a:bodyPr wrap="none" lIns="0" tIns="0" rIns="0" bIns="0" rtlCol="0" anchor="t"/>
          <a:lstStyle/>
          <a:p>
            <a:pPr algn="ctr">
              <a:lnSpc>
                <a:spcPts val="5167"/>
              </a:lnSpc>
            </a:pPr>
            <a:r>
              <a:rPr lang="en-US" sz="3167">
                <a:solidFill>
                  <a:srgbClr val="FF5466"/>
                </a:solidFill>
                <a:latin typeface="Poppins" panose="00000500000000000000" pitchFamily="2" charset="-94"/>
                <a:ea typeface="DM Sans" pitchFamily="34" charset="-122"/>
                <a:cs typeface="Poppins" panose="00000500000000000000" pitchFamily="2" charset="-94"/>
              </a:rPr>
              <a:t>Analiz</a:t>
            </a:r>
            <a:endParaRPr lang="en-US" sz="3167" dirty="0">
              <a:solidFill>
                <a:srgbClr val="FF5466"/>
              </a:solidFill>
              <a:latin typeface="Poppins" panose="00000500000000000000" pitchFamily="2" charset="-94"/>
              <a:cs typeface="Poppins" panose="00000500000000000000" pitchFamily="2" charset="-94"/>
            </a:endParaRPr>
          </a:p>
        </p:txBody>
      </p:sp>
      <p:sp>
        <p:nvSpPr>
          <p:cNvPr id="16" name="Text 10">
            <a:extLst>
              <a:ext uri="{FF2B5EF4-FFF2-40B4-BE49-F238E27FC236}">
                <a16:creationId xmlns:a16="http://schemas.microsoft.com/office/drawing/2014/main" id="{F7EAB8A2-579A-3093-0A36-BB5932F60CD7}"/>
              </a:ext>
            </a:extLst>
          </p:cNvPr>
          <p:cNvSpPr/>
          <p:nvPr/>
        </p:nvSpPr>
        <p:spPr>
          <a:xfrm>
            <a:off x="6234313" y="9627989"/>
            <a:ext cx="3149005" cy="658415"/>
          </a:xfrm>
          <a:prstGeom prst="rect">
            <a:avLst/>
          </a:prstGeom>
          <a:noFill/>
          <a:ln/>
        </p:spPr>
        <p:txBody>
          <a:bodyPr wrap="none" lIns="0" tIns="0" rIns="0" bIns="0" rtlCol="0" anchor="t"/>
          <a:lstStyle/>
          <a:p>
            <a:pPr algn="ctr">
              <a:lnSpc>
                <a:spcPts val="5167"/>
              </a:lnSpc>
            </a:pPr>
            <a:endParaRPr lang="en-US" sz="3167" dirty="0">
              <a:latin typeface="Poppins" panose="00000500000000000000" pitchFamily="2" charset="-94"/>
              <a:cs typeface="Poppins" panose="00000500000000000000" pitchFamily="2" charset="-94"/>
            </a:endParaRPr>
          </a:p>
        </p:txBody>
      </p:sp>
      <p:sp>
        <p:nvSpPr>
          <p:cNvPr id="17" name="Shape 11">
            <a:extLst>
              <a:ext uri="{FF2B5EF4-FFF2-40B4-BE49-F238E27FC236}">
                <a16:creationId xmlns:a16="http://schemas.microsoft.com/office/drawing/2014/main" id="{EF13FE82-1D19-E508-15C0-DDA1F59362B7}"/>
              </a:ext>
            </a:extLst>
          </p:cNvPr>
          <p:cNvSpPr/>
          <p:nvPr/>
        </p:nvSpPr>
        <p:spPr>
          <a:xfrm>
            <a:off x="12166203" y="4046637"/>
            <a:ext cx="50800" cy="1440062"/>
          </a:xfrm>
          <a:prstGeom prst="roundRect">
            <a:avLst>
              <a:gd name="adj" fmla="val 340200"/>
            </a:avLst>
          </a:prstGeom>
          <a:solidFill>
            <a:srgbClr val="DDD3BA"/>
          </a:solidFill>
          <a:ln/>
        </p:spPr>
      </p:sp>
      <p:sp>
        <p:nvSpPr>
          <p:cNvPr id="18" name="Shape 12">
            <a:extLst>
              <a:ext uri="{FF2B5EF4-FFF2-40B4-BE49-F238E27FC236}">
                <a16:creationId xmlns:a16="http://schemas.microsoft.com/office/drawing/2014/main" id="{17CA5278-1AF7-ECD8-2839-CE392CCA6E70}"/>
              </a:ext>
            </a:extLst>
          </p:cNvPr>
          <p:cNvSpPr/>
          <p:nvPr/>
        </p:nvSpPr>
        <p:spPr>
          <a:xfrm>
            <a:off x="11728847" y="5311081"/>
            <a:ext cx="925712" cy="925712"/>
          </a:xfrm>
          <a:prstGeom prst="roundRect">
            <a:avLst>
              <a:gd name="adj" fmla="val 18669"/>
            </a:avLst>
          </a:prstGeom>
          <a:solidFill>
            <a:srgbClr val="F7EDD4"/>
          </a:solidFill>
          <a:ln w="15240">
            <a:solidFill>
              <a:srgbClr val="DDD3BA"/>
            </a:solidFill>
            <a:prstDash val="solid"/>
          </a:ln>
        </p:spPr>
      </p:sp>
      <p:sp>
        <p:nvSpPr>
          <p:cNvPr id="19" name="Text 13">
            <a:extLst>
              <a:ext uri="{FF2B5EF4-FFF2-40B4-BE49-F238E27FC236}">
                <a16:creationId xmlns:a16="http://schemas.microsoft.com/office/drawing/2014/main" id="{C1A6D06A-8F99-C736-7902-F2B19AD51589}"/>
              </a:ext>
            </a:extLst>
          </p:cNvPr>
          <p:cNvSpPr/>
          <p:nvPr/>
        </p:nvSpPr>
        <p:spPr>
          <a:xfrm>
            <a:off x="12001500" y="5439867"/>
            <a:ext cx="380207" cy="617140"/>
          </a:xfrm>
          <a:prstGeom prst="rect">
            <a:avLst/>
          </a:prstGeom>
          <a:noFill/>
          <a:ln/>
        </p:spPr>
        <p:txBody>
          <a:bodyPr wrap="none" lIns="0" tIns="0" rIns="0" bIns="0" rtlCol="0" anchor="t"/>
          <a:lstStyle/>
          <a:p>
            <a:pPr algn="ctr">
              <a:lnSpc>
                <a:spcPts val="4833"/>
              </a:lnSpc>
            </a:pPr>
            <a:r>
              <a:rPr lang="en-US" sz="4833" dirty="0">
                <a:solidFill>
                  <a:srgbClr val="000000"/>
                </a:solidFill>
                <a:latin typeface="Poppins" panose="00000500000000000000" pitchFamily="2" charset="-94"/>
                <a:ea typeface="Libre Baskerville" pitchFamily="34" charset="-122"/>
                <a:cs typeface="Poppins" panose="00000500000000000000" pitchFamily="2" charset="-94"/>
              </a:rPr>
              <a:t>3</a:t>
            </a:r>
            <a:endParaRPr lang="en-US" sz="4833" dirty="0">
              <a:latin typeface="Poppins" panose="00000500000000000000" pitchFamily="2" charset="-94"/>
              <a:cs typeface="Poppins" panose="00000500000000000000" pitchFamily="2" charset="-94"/>
            </a:endParaRPr>
          </a:p>
        </p:txBody>
      </p:sp>
      <p:pic>
        <p:nvPicPr>
          <p:cNvPr id="20" name="Image 3" descr="preencoded.png">
            <a:extLst>
              <a:ext uri="{FF2B5EF4-FFF2-40B4-BE49-F238E27FC236}">
                <a16:creationId xmlns:a16="http://schemas.microsoft.com/office/drawing/2014/main" id="{F44E72B7-EC95-9265-FCD5-5CFE7B2B58AA}"/>
              </a:ext>
            </a:extLst>
          </p:cNvPr>
          <p:cNvPicPr>
            <a:picLocks noChangeAspect="1"/>
          </p:cNvPicPr>
          <p:nvPr/>
        </p:nvPicPr>
        <p:blipFill>
          <a:blip r:embed="rId6"/>
          <a:stretch>
            <a:fillRect/>
          </a:stretch>
        </p:blipFill>
        <p:spPr>
          <a:xfrm>
            <a:off x="10617399" y="7498558"/>
            <a:ext cx="3149005" cy="2361605"/>
          </a:xfrm>
          <a:prstGeom prst="rect">
            <a:avLst/>
          </a:prstGeom>
        </p:spPr>
      </p:pic>
      <p:sp>
        <p:nvSpPr>
          <p:cNvPr id="21" name="Text 14">
            <a:extLst>
              <a:ext uri="{FF2B5EF4-FFF2-40B4-BE49-F238E27FC236}">
                <a16:creationId xmlns:a16="http://schemas.microsoft.com/office/drawing/2014/main" id="{FD11A385-2ECA-B58E-5427-E1C1FCA593BA}"/>
              </a:ext>
            </a:extLst>
          </p:cNvPr>
          <p:cNvSpPr/>
          <p:nvPr/>
        </p:nvSpPr>
        <p:spPr>
          <a:xfrm>
            <a:off x="10617399" y="10322918"/>
            <a:ext cx="3149005" cy="658415"/>
          </a:xfrm>
          <a:prstGeom prst="rect">
            <a:avLst/>
          </a:prstGeom>
          <a:noFill/>
          <a:ln/>
        </p:spPr>
        <p:txBody>
          <a:bodyPr wrap="none" lIns="0" tIns="0" rIns="0" bIns="0" rtlCol="0" anchor="t"/>
          <a:lstStyle/>
          <a:p>
            <a:pPr algn="ctr">
              <a:lnSpc>
                <a:spcPts val="5167"/>
              </a:lnSpc>
            </a:pPr>
            <a:r>
              <a:rPr lang="en-US" sz="3167">
                <a:solidFill>
                  <a:srgbClr val="FF5466"/>
                </a:solidFill>
                <a:latin typeface="Poppins" panose="00000500000000000000" pitchFamily="2" charset="-94"/>
                <a:ea typeface="DM Sans" pitchFamily="34" charset="-122"/>
                <a:cs typeface="Poppins" panose="00000500000000000000" pitchFamily="2" charset="-94"/>
              </a:rPr>
              <a:t>Model</a:t>
            </a:r>
            <a:endParaRPr lang="en-US" sz="3167" dirty="0">
              <a:solidFill>
                <a:srgbClr val="FF5466"/>
              </a:solidFill>
              <a:latin typeface="Poppins" panose="00000500000000000000" pitchFamily="2" charset="-94"/>
              <a:cs typeface="Poppins" panose="00000500000000000000" pitchFamily="2" charset="-94"/>
            </a:endParaRPr>
          </a:p>
        </p:txBody>
      </p:sp>
      <p:sp>
        <p:nvSpPr>
          <p:cNvPr id="22" name="Shape 15">
            <a:extLst>
              <a:ext uri="{FF2B5EF4-FFF2-40B4-BE49-F238E27FC236}">
                <a16:creationId xmlns:a16="http://schemas.microsoft.com/office/drawing/2014/main" id="{61F77D4C-E03E-2CDA-ABB9-C06EF818CB3D}"/>
              </a:ext>
            </a:extLst>
          </p:cNvPr>
          <p:cNvSpPr/>
          <p:nvPr/>
        </p:nvSpPr>
        <p:spPr>
          <a:xfrm>
            <a:off x="16549290" y="4046637"/>
            <a:ext cx="50800" cy="1440062"/>
          </a:xfrm>
          <a:prstGeom prst="roundRect">
            <a:avLst>
              <a:gd name="adj" fmla="val 340200"/>
            </a:avLst>
          </a:prstGeom>
          <a:solidFill>
            <a:srgbClr val="DDD3BA"/>
          </a:solidFill>
          <a:ln/>
        </p:spPr>
      </p:sp>
      <p:sp>
        <p:nvSpPr>
          <p:cNvPr id="23" name="Shape 16">
            <a:extLst>
              <a:ext uri="{FF2B5EF4-FFF2-40B4-BE49-F238E27FC236}">
                <a16:creationId xmlns:a16="http://schemas.microsoft.com/office/drawing/2014/main" id="{23AFC07B-2859-B84B-B70B-6D3D37093D8C}"/>
              </a:ext>
            </a:extLst>
          </p:cNvPr>
          <p:cNvSpPr/>
          <p:nvPr/>
        </p:nvSpPr>
        <p:spPr>
          <a:xfrm>
            <a:off x="16111936" y="5311081"/>
            <a:ext cx="925712" cy="925712"/>
          </a:xfrm>
          <a:prstGeom prst="roundRect">
            <a:avLst>
              <a:gd name="adj" fmla="val 18669"/>
            </a:avLst>
          </a:prstGeom>
          <a:solidFill>
            <a:srgbClr val="F7EDD4"/>
          </a:solidFill>
          <a:ln w="15240">
            <a:solidFill>
              <a:srgbClr val="DDD3BA"/>
            </a:solidFill>
            <a:prstDash val="solid"/>
          </a:ln>
        </p:spPr>
      </p:sp>
      <p:sp>
        <p:nvSpPr>
          <p:cNvPr id="24" name="Text 17">
            <a:extLst>
              <a:ext uri="{FF2B5EF4-FFF2-40B4-BE49-F238E27FC236}">
                <a16:creationId xmlns:a16="http://schemas.microsoft.com/office/drawing/2014/main" id="{5E0D4010-0A2D-9AF2-9D17-47263DD637DB}"/>
              </a:ext>
            </a:extLst>
          </p:cNvPr>
          <p:cNvSpPr/>
          <p:nvPr/>
        </p:nvSpPr>
        <p:spPr>
          <a:xfrm>
            <a:off x="16394113" y="5439867"/>
            <a:ext cx="361157" cy="617140"/>
          </a:xfrm>
          <a:prstGeom prst="rect">
            <a:avLst/>
          </a:prstGeom>
          <a:noFill/>
          <a:ln/>
        </p:spPr>
        <p:txBody>
          <a:bodyPr wrap="none" lIns="0" tIns="0" rIns="0" bIns="0" rtlCol="0" anchor="t"/>
          <a:lstStyle/>
          <a:p>
            <a:pPr algn="ctr">
              <a:lnSpc>
                <a:spcPts val="4833"/>
              </a:lnSpc>
            </a:pPr>
            <a:r>
              <a:rPr lang="en-US" sz="4833" dirty="0">
                <a:solidFill>
                  <a:srgbClr val="000000"/>
                </a:solidFill>
                <a:latin typeface="Poppins" panose="00000500000000000000" pitchFamily="2" charset="-94"/>
                <a:ea typeface="Libre Baskerville" pitchFamily="34" charset="-122"/>
                <a:cs typeface="Poppins" panose="00000500000000000000" pitchFamily="2" charset="-94"/>
              </a:rPr>
              <a:t>4</a:t>
            </a:r>
            <a:endParaRPr lang="en-US" sz="4833" dirty="0">
              <a:latin typeface="Poppins" panose="00000500000000000000" pitchFamily="2" charset="-94"/>
              <a:cs typeface="Poppins" panose="00000500000000000000" pitchFamily="2" charset="-94"/>
            </a:endParaRPr>
          </a:p>
        </p:txBody>
      </p:sp>
      <p:sp>
        <p:nvSpPr>
          <p:cNvPr id="25" name="Text 18">
            <a:extLst>
              <a:ext uri="{FF2B5EF4-FFF2-40B4-BE49-F238E27FC236}">
                <a16:creationId xmlns:a16="http://schemas.microsoft.com/office/drawing/2014/main" id="{512E182B-6E2E-699B-D41C-1968BB2D5AE6}"/>
              </a:ext>
            </a:extLst>
          </p:cNvPr>
          <p:cNvSpPr/>
          <p:nvPr/>
        </p:nvSpPr>
        <p:spPr>
          <a:xfrm>
            <a:off x="15000488" y="10292954"/>
            <a:ext cx="3149005" cy="658415"/>
          </a:xfrm>
          <a:prstGeom prst="rect">
            <a:avLst/>
          </a:prstGeom>
          <a:noFill/>
          <a:ln/>
        </p:spPr>
        <p:txBody>
          <a:bodyPr wrap="none" lIns="0" tIns="0" rIns="0" bIns="0" rtlCol="0" anchor="t"/>
          <a:lstStyle/>
          <a:p>
            <a:pPr algn="ctr">
              <a:lnSpc>
                <a:spcPts val="5167"/>
              </a:lnSpc>
            </a:pPr>
            <a:r>
              <a:rPr lang="en-US" sz="3167">
                <a:solidFill>
                  <a:srgbClr val="FF5466"/>
                </a:solidFill>
                <a:latin typeface="Poppins" panose="00000500000000000000" pitchFamily="2" charset="-94"/>
                <a:ea typeface="DM Sans" pitchFamily="34" charset="-122"/>
                <a:cs typeface="Poppins" panose="00000500000000000000" pitchFamily="2" charset="-94"/>
              </a:rPr>
              <a:t>Optimize</a:t>
            </a:r>
            <a:endParaRPr lang="en-US" sz="3167" dirty="0">
              <a:solidFill>
                <a:srgbClr val="FF5466"/>
              </a:solidFill>
              <a:latin typeface="Poppins" panose="00000500000000000000" pitchFamily="2" charset="-94"/>
              <a:cs typeface="Poppins" panose="00000500000000000000" pitchFamily="2" charset="-94"/>
            </a:endParaRPr>
          </a:p>
        </p:txBody>
      </p:sp>
      <p:sp>
        <p:nvSpPr>
          <p:cNvPr id="26" name="Shape 19">
            <a:extLst>
              <a:ext uri="{FF2B5EF4-FFF2-40B4-BE49-F238E27FC236}">
                <a16:creationId xmlns:a16="http://schemas.microsoft.com/office/drawing/2014/main" id="{F1E3A855-5C9A-2220-8134-090B71711882}"/>
              </a:ext>
            </a:extLst>
          </p:cNvPr>
          <p:cNvSpPr/>
          <p:nvPr/>
        </p:nvSpPr>
        <p:spPr>
          <a:xfrm>
            <a:off x="20932378" y="4046637"/>
            <a:ext cx="50800" cy="1440062"/>
          </a:xfrm>
          <a:prstGeom prst="roundRect">
            <a:avLst>
              <a:gd name="adj" fmla="val 340200"/>
            </a:avLst>
          </a:prstGeom>
          <a:solidFill>
            <a:srgbClr val="DDD3BA"/>
          </a:solidFill>
          <a:ln/>
        </p:spPr>
      </p:sp>
      <p:sp>
        <p:nvSpPr>
          <p:cNvPr id="27" name="Shape 20">
            <a:extLst>
              <a:ext uri="{FF2B5EF4-FFF2-40B4-BE49-F238E27FC236}">
                <a16:creationId xmlns:a16="http://schemas.microsoft.com/office/drawing/2014/main" id="{84184ABC-3070-0B19-E947-E1BE09C7E801}"/>
              </a:ext>
            </a:extLst>
          </p:cNvPr>
          <p:cNvSpPr/>
          <p:nvPr/>
        </p:nvSpPr>
        <p:spPr>
          <a:xfrm>
            <a:off x="20495022" y="5311081"/>
            <a:ext cx="925712" cy="925712"/>
          </a:xfrm>
          <a:prstGeom prst="roundRect">
            <a:avLst>
              <a:gd name="adj" fmla="val 18669"/>
            </a:avLst>
          </a:prstGeom>
          <a:solidFill>
            <a:srgbClr val="F7EDD4"/>
          </a:solidFill>
          <a:ln w="15240">
            <a:solidFill>
              <a:srgbClr val="DDD3BA"/>
            </a:solidFill>
            <a:prstDash val="solid"/>
          </a:ln>
        </p:spPr>
      </p:sp>
      <p:sp>
        <p:nvSpPr>
          <p:cNvPr id="28" name="Text 21">
            <a:extLst>
              <a:ext uri="{FF2B5EF4-FFF2-40B4-BE49-F238E27FC236}">
                <a16:creationId xmlns:a16="http://schemas.microsoft.com/office/drawing/2014/main" id="{7D51CF22-D821-C04A-C528-EB5057A07F69}"/>
              </a:ext>
            </a:extLst>
          </p:cNvPr>
          <p:cNvSpPr/>
          <p:nvPr/>
        </p:nvSpPr>
        <p:spPr>
          <a:xfrm>
            <a:off x="20782559" y="5439867"/>
            <a:ext cx="350638" cy="617140"/>
          </a:xfrm>
          <a:prstGeom prst="rect">
            <a:avLst/>
          </a:prstGeom>
          <a:noFill/>
          <a:ln/>
        </p:spPr>
        <p:txBody>
          <a:bodyPr wrap="none" lIns="0" tIns="0" rIns="0" bIns="0" rtlCol="0" anchor="t"/>
          <a:lstStyle/>
          <a:p>
            <a:pPr algn="ctr">
              <a:lnSpc>
                <a:spcPts val="4833"/>
              </a:lnSpc>
            </a:pPr>
            <a:r>
              <a:rPr lang="en-US" sz="4833" dirty="0">
                <a:solidFill>
                  <a:srgbClr val="000000"/>
                </a:solidFill>
                <a:latin typeface="Poppins" panose="00000500000000000000" pitchFamily="2" charset="-94"/>
                <a:ea typeface="Libre Baskerville" pitchFamily="34" charset="-122"/>
                <a:cs typeface="Poppins" panose="00000500000000000000" pitchFamily="2" charset="-94"/>
              </a:rPr>
              <a:t>5</a:t>
            </a:r>
            <a:endParaRPr lang="en-US" sz="4833" dirty="0">
              <a:latin typeface="Poppins" panose="00000500000000000000" pitchFamily="2" charset="-94"/>
              <a:cs typeface="Poppins" panose="00000500000000000000" pitchFamily="2" charset="-94"/>
            </a:endParaRPr>
          </a:p>
        </p:txBody>
      </p:sp>
      <p:pic>
        <p:nvPicPr>
          <p:cNvPr id="29" name="Image 5" descr="preencoded.png">
            <a:extLst>
              <a:ext uri="{FF2B5EF4-FFF2-40B4-BE49-F238E27FC236}">
                <a16:creationId xmlns:a16="http://schemas.microsoft.com/office/drawing/2014/main" id="{170EA74A-4E87-F278-7079-07EA71104672}"/>
              </a:ext>
            </a:extLst>
          </p:cNvPr>
          <p:cNvPicPr>
            <a:picLocks noChangeAspect="1"/>
          </p:cNvPicPr>
          <p:nvPr/>
        </p:nvPicPr>
        <p:blipFill>
          <a:blip r:embed="rId7"/>
          <a:stretch>
            <a:fillRect/>
          </a:stretch>
        </p:blipFill>
        <p:spPr>
          <a:xfrm>
            <a:off x="19383574" y="7498557"/>
            <a:ext cx="3149005" cy="2204243"/>
          </a:xfrm>
          <a:prstGeom prst="rect">
            <a:avLst/>
          </a:prstGeom>
        </p:spPr>
      </p:pic>
      <p:sp>
        <p:nvSpPr>
          <p:cNvPr id="30" name="Text 22">
            <a:extLst>
              <a:ext uri="{FF2B5EF4-FFF2-40B4-BE49-F238E27FC236}">
                <a16:creationId xmlns:a16="http://schemas.microsoft.com/office/drawing/2014/main" id="{B8612E50-8BBA-81A4-C5E0-7A786C224866}"/>
              </a:ext>
            </a:extLst>
          </p:cNvPr>
          <p:cNvSpPr/>
          <p:nvPr/>
        </p:nvSpPr>
        <p:spPr>
          <a:xfrm>
            <a:off x="19383574" y="10165557"/>
            <a:ext cx="3149005" cy="1316832"/>
          </a:xfrm>
          <a:prstGeom prst="rect">
            <a:avLst/>
          </a:prstGeom>
          <a:noFill/>
          <a:ln/>
        </p:spPr>
        <p:txBody>
          <a:bodyPr wrap="square" lIns="0" tIns="0" rIns="0" bIns="0" rtlCol="0" anchor="t"/>
          <a:lstStyle/>
          <a:p>
            <a:pPr algn="ctr">
              <a:lnSpc>
                <a:spcPts val="5167"/>
              </a:lnSpc>
            </a:pPr>
            <a:r>
              <a:rPr lang="en-US" sz="3167">
                <a:solidFill>
                  <a:srgbClr val="FF5466"/>
                </a:solidFill>
                <a:latin typeface="Poppins" panose="00000500000000000000" pitchFamily="2" charset="-94"/>
                <a:ea typeface="DM Sans" pitchFamily="34" charset="-122"/>
                <a:cs typeface="Poppins" panose="00000500000000000000" pitchFamily="2" charset="-94"/>
              </a:rPr>
              <a:t>Otonom olarak yönetin</a:t>
            </a:r>
            <a:endParaRPr lang="en-US" sz="3167" dirty="0">
              <a:solidFill>
                <a:srgbClr val="FF5466"/>
              </a:solidFill>
              <a:latin typeface="Poppins" panose="00000500000000000000" pitchFamily="2" charset="-94"/>
              <a:cs typeface="Poppins" panose="00000500000000000000" pitchFamily="2" charset="-94"/>
            </a:endParaRPr>
          </a:p>
        </p:txBody>
      </p:sp>
      <p:sp>
        <p:nvSpPr>
          <p:cNvPr id="31" name="Text 1">
            <a:extLst>
              <a:ext uri="{FF2B5EF4-FFF2-40B4-BE49-F238E27FC236}">
                <a16:creationId xmlns:a16="http://schemas.microsoft.com/office/drawing/2014/main" id="{50C77CE0-D455-C281-06C0-194561880AA5}"/>
              </a:ext>
            </a:extLst>
          </p:cNvPr>
          <p:cNvSpPr/>
          <p:nvPr/>
        </p:nvSpPr>
        <p:spPr>
          <a:xfrm>
            <a:off x="2241064" y="282718"/>
            <a:ext cx="22142936" cy="3057247"/>
          </a:xfrm>
          <a:prstGeom prst="rect">
            <a:avLst/>
          </a:prstGeom>
          <a:ln w="12700">
            <a:miter lim="400000"/>
          </a:ln>
        </p:spPr>
        <p:txBody>
          <a:bodyPr wrap="square" lIns="50800" tIns="50800" rIns="50800" bIns="50800" anchor="ctr">
            <a:spAutoFit/>
          </a:bodyPr>
          <a:lstStyle/>
          <a:p>
            <a:pPr>
              <a:lnSpc>
                <a:spcPct val="100000"/>
              </a:lnSpc>
            </a:pPr>
            <a:r>
              <a:rPr lang="en-US" sz="9600">
                <a:solidFill>
                  <a:srgbClr val="FF5466"/>
                </a:solidFill>
                <a:latin typeface="Poppins Light" panose="00000400000000000000" pitchFamily="2" charset="-94"/>
                <a:cs typeface="Poppins Light" panose="00000400000000000000" pitchFamily="2" charset="-94"/>
              </a:rPr>
              <a:t>ApraVisor Üretim Sistemlerini Nasıl İyileştiriyor?</a:t>
            </a:r>
            <a:endParaRPr lang="en-US" sz="9600" dirty="0">
              <a:solidFill>
                <a:srgbClr val="FF5466"/>
              </a:solidFill>
              <a:latin typeface="Poppins Light" panose="00000400000000000000" pitchFamily="2" charset="-94"/>
              <a:cs typeface="Poppins Light" panose="00000400000000000000" pitchFamily="2" charset="-94"/>
            </a:endParaRPr>
          </a:p>
        </p:txBody>
      </p:sp>
      <p:pic>
        <p:nvPicPr>
          <p:cNvPr id="32" name="Resim 31">
            <a:extLst>
              <a:ext uri="{FF2B5EF4-FFF2-40B4-BE49-F238E27FC236}">
                <a16:creationId xmlns:a16="http://schemas.microsoft.com/office/drawing/2014/main" id="{A024DD06-B32A-5861-1A4D-C85911C9242B}"/>
              </a:ext>
            </a:extLst>
          </p:cNvPr>
          <p:cNvPicPr>
            <a:picLocks noChangeAspect="1"/>
          </p:cNvPicPr>
          <p:nvPr/>
        </p:nvPicPr>
        <p:blipFill>
          <a:blip r:embed="rId8" cstate="print">
            <a:extLst>
              <a:ext uri="{28A0092B-C50C-407E-A947-70E740481C1C}">
                <a14:useLocalDpi xmlns:a14="http://schemas.microsoft.com/office/drawing/2010/main" val="0"/>
              </a:ext>
            </a:extLst>
          </a:blip>
          <a:srcRect t="18350" b="28415"/>
          <a:stretch/>
        </p:blipFill>
        <p:spPr>
          <a:xfrm>
            <a:off x="15041900" y="7398736"/>
            <a:ext cx="3158394" cy="2303868"/>
          </a:xfrm>
          <a:prstGeom prst="rect">
            <a:avLst/>
          </a:prstGeom>
        </p:spPr>
      </p:pic>
      <p:pic>
        <p:nvPicPr>
          <p:cNvPr id="2" name="Image" descr="Image">
            <a:extLst>
              <a:ext uri="{FF2B5EF4-FFF2-40B4-BE49-F238E27FC236}">
                <a16:creationId xmlns:a16="http://schemas.microsoft.com/office/drawing/2014/main" id="{F6E122BF-E2A3-5A3F-20D5-EE4764464436}"/>
              </a:ext>
            </a:extLst>
          </p:cNvPr>
          <p:cNvPicPr>
            <a:picLocks noChangeAspect="1"/>
          </p:cNvPicPr>
          <p:nvPr/>
        </p:nvPicPr>
        <p:blipFill>
          <a:blip r:embed="rId9"/>
          <a:stretch>
            <a:fillRect/>
          </a:stretch>
        </p:blipFill>
        <p:spPr>
          <a:xfrm rot="16200000">
            <a:off x="479062" y="1037341"/>
            <a:ext cx="1547978" cy="1548000"/>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Resim 17">
            <a:extLst>
              <a:ext uri="{FF2B5EF4-FFF2-40B4-BE49-F238E27FC236}">
                <a16:creationId xmlns:a16="http://schemas.microsoft.com/office/drawing/2014/main" id="{F21B5576-7339-49FA-4BE4-B216A81BD368}"/>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t="6736" b="11734"/>
          <a:stretch/>
        </p:blipFill>
        <p:spPr>
          <a:xfrm>
            <a:off x="-16626" y="-1517017"/>
            <a:ext cx="24358299" cy="19859414"/>
          </a:xfrm>
          <a:prstGeom prst="rect">
            <a:avLst/>
          </a:prstGeom>
        </p:spPr>
      </p:pic>
      <p:sp>
        <p:nvSpPr>
          <p:cNvPr id="3" name="Shape 1"/>
          <p:cNvSpPr/>
          <p:nvPr/>
        </p:nvSpPr>
        <p:spPr>
          <a:xfrm>
            <a:off x="1288456" y="3999311"/>
            <a:ext cx="7023695" cy="6018410"/>
          </a:xfrm>
          <a:prstGeom prst="roundRect">
            <a:avLst>
              <a:gd name="adj" fmla="val 3037"/>
            </a:avLst>
          </a:prstGeom>
          <a:solidFill>
            <a:srgbClr val="182567">
              <a:alpha val="50000"/>
            </a:srgbClr>
          </a:solidFill>
          <a:ln w="7620">
            <a:solidFill>
              <a:srgbClr val="313E80"/>
            </a:solidFill>
            <a:prstDash val="solid"/>
          </a:ln>
        </p:spPr>
        <p:txBody>
          <a:bodyPr/>
          <a:lstStyle/>
          <a:p>
            <a:endParaRPr lang="tr-TR" dirty="0"/>
          </a:p>
        </p:txBody>
      </p:sp>
      <p:sp>
        <p:nvSpPr>
          <p:cNvPr id="4" name="Text 2"/>
          <p:cNvSpPr/>
          <p:nvPr/>
        </p:nvSpPr>
        <p:spPr>
          <a:xfrm>
            <a:off x="1669257" y="4354712"/>
            <a:ext cx="6262092" cy="1150143"/>
          </a:xfrm>
          <a:prstGeom prst="rect">
            <a:avLst/>
          </a:prstGeom>
          <a:noFill/>
          <a:ln/>
        </p:spPr>
        <p:txBody>
          <a:bodyPr wrap="square" lIns="0" tIns="0" rIns="0" bIns="0" rtlCol="0" anchor="t"/>
          <a:lstStyle/>
          <a:p>
            <a:pPr>
              <a:lnSpc>
                <a:spcPts val="4500"/>
              </a:lnSpc>
            </a:pPr>
            <a:r>
              <a:rPr lang="en-US" sz="3600">
                <a:solidFill>
                  <a:srgbClr val="FF5466"/>
                </a:solidFill>
                <a:latin typeface="Poppins Light" panose="00000400000000000000" pitchFamily="2" charset="-94"/>
                <a:ea typeface="Roboto Medium" pitchFamily="34" charset="-122"/>
                <a:cs typeface="Poppins Light" panose="00000400000000000000" pitchFamily="2" charset="-94"/>
              </a:rPr>
              <a:t>Kritik Proses Parametreleri Verilerini Toplayın</a:t>
            </a:r>
            <a:endParaRPr lang="en-US" sz="3600" dirty="0">
              <a:solidFill>
                <a:srgbClr val="FF5466"/>
              </a:solidFill>
              <a:latin typeface="Poppins Light" panose="00000400000000000000" pitchFamily="2" charset="-94"/>
              <a:cs typeface="Poppins Light" panose="00000400000000000000" pitchFamily="2" charset="-94"/>
            </a:endParaRPr>
          </a:p>
        </p:txBody>
      </p:sp>
      <p:sp>
        <p:nvSpPr>
          <p:cNvPr id="5" name="Text 3"/>
          <p:cNvSpPr/>
          <p:nvPr/>
        </p:nvSpPr>
        <p:spPr>
          <a:xfrm>
            <a:off x="1669257" y="5725716"/>
            <a:ext cx="6630194" cy="1766888"/>
          </a:xfrm>
          <a:prstGeom prst="rect">
            <a:avLst/>
          </a:prstGeom>
          <a:noFill/>
          <a:ln/>
        </p:spPr>
        <p:txBody>
          <a:bodyPr wrap="square" lIns="0" tIns="0" rIns="0" bIns="0" rtlCol="0" anchor="t"/>
          <a:lstStyle/>
          <a:p>
            <a:pPr>
              <a:lnSpc>
                <a:spcPts val="4583"/>
              </a:lnSpc>
            </a:pPr>
            <a:r>
              <a:rPr lang="en-US" sz="3600">
                <a:solidFill>
                  <a:srgbClr val="CFD0D8"/>
                </a:solidFill>
                <a:latin typeface="Poppins Light" panose="00000400000000000000" pitchFamily="2" charset="-94"/>
                <a:ea typeface="Roboto" pitchFamily="34" charset="-122"/>
                <a:cs typeface="Poppins Light" panose="00000400000000000000" pitchFamily="2" charset="-94"/>
              </a:rPr>
              <a:t>ApraVisor, makine performansını izlemek ve sorunları erkenden tahmin etmek için kritik süreçlerden gerçek zamanlı veriler toplar.</a:t>
            </a:r>
            <a:endParaRPr lang="en-US" sz="3600" dirty="0">
              <a:latin typeface="Poppins Light" panose="00000400000000000000" pitchFamily="2" charset="-94"/>
              <a:cs typeface="Poppins Light" panose="00000400000000000000" pitchFamily="2" charset="-94"/>
            </a:endParaRPr>
          </a:p>
        </p:txBody>
      </p:sp>
      <p:sp>
        <p:nvSpPr>
          <p:cNvPr id="6" name="Text 4"/>
          <p:cNvSpPr/>
          <p:nvPr/>
        </p:nvSpPr>
        <p:spPr>
          <a:xfrm>
            <a:off x="1669257" y="8701199"/>
            <a:ext cx="6262092" cy="588963"/>
          </a:xfrm>
          <a:prstGeom prst="rect">
            <a:avLst/>
          </a:prstGeom>
          <a:noFill/>
          <a:ln/>
        </p:spPr>
        <p:txBody>
          <a:bodyPr wrap="none" lIns="0" tIns="0" rIns="0" bIns="0" rtlCol="0" anchor="t"/>
          <a:lstStyle/>
          <a:p>
            <a:pPr>
              <a:lnSpc>
                <a:spcPct val="100000"/>
              </a:lnSpc>
              <a:spcBef>
                <a:spcPts val="0"/>
              </a:spcBef>
            </a:pPr>
            <a:r>
              <a:rPr lang="en-US" sz="3600" dirty="0">
                <a:solidFill>
                  <a:srgbClr val="CFD0D8"/>
                </a:solidFill>
                <a:latin typeface="Poppins Light" panose="00000400000000000000" pitchFamily="2" charset="-94"/>
                <a:ea typeface="Roboto" pitchFamily="34" charset="-122"/>
                <a:cs typeface="Poppins Light" panose="00000400000000000000" pitchFamily="2" charset="-94"/>
              </a:rPr>
              <a:t>Temperature,Pressure, </a:t>
            </a:r>
            <a:endParaRPr lang="tr-TR" sz="3600" dirty="0">
              <a:solidFill>
                <a:srgbClr val="CFD0D8"/>
              </a:solidFill>
              <a:latin typeface="Poppins Light" panose="00000400000000000000" pitchFamily="2" charset="-94"/>
              <a:ea typeface="Roboto" pitchFamily="34" charset="-122"/>
              <a:cs typeface="Poppins Light" panose="00000400000000000000" pitchFamily="2" charset="-94"/>
            </a:endParaRPr>
          </a:p>
          <a:p>
            <a:pPr>
              <a:lnSpc>
                <a:spcPct val="100000"/>
              </a:lnSpc>
              <a:spcBef>
                <a:spcPts val="0"/>
              </a:spcBef>
            </a:pPr>
            <a:r>
              <a:rPr lang="en-US" sz="3600" dirty="0">
                <a:solidFill>
                  <a:srgbClr val="CFD0D8"/>
                </a:solidFill>
                <a:latin typeface="Poppins Light" panose="00000400000000000000" pitchFamily="2" charset="-94"/>
                <a:ea typeface="Roboto" pitchFamily="34" charset="-122"/>
                <a:cs typeface="Poppins Light" panose="00000400000000000000" pitchFamily="2" charset="-94"/>
              </a:rPr>
              <a:t>Position, RPM</a:t>
            </a:r>
            <a:endParaRPr lang="en-US" sz="3600" dirty="0">
              <a:latin typeface="Poppins Light" panose="00000400000000000000" pitchFamily="2" charset="-94"/>
              <a:cs typeface="Poppins Light" panose="00000400000000000000" pitchFamily="2" charset="-94"/>
            </a:endParaRPr>
          </a:p>
        </p:txBody>
      </p:sp>
      <p:sp>
        <p:nvSpPr>
          <p:cNvPr id="7" name="Shape 5"/>
          <p:cNvSpPr/>
          <p:nvPr/>
        </p:nvSpPr>
        <p:spPr>
          <a:xfrm>
            <a:off x="8680253" y="3973910"/>
            <a:ext cx="7023695" cy="6018409"/>
          </a:xfrm>
          <a:prstGeom prst="roundRect">
            <a:avLst>
              <a:gd name="adj" fmla="val 3037"/>
            </a:avLst>
          </a:prstGeom>
          <a:solidFill>
            <a:srgbClr val="182567">
              <a:alpha val="50000"/>
            </a:srgbClr>
          </a:solidFill>
          <a:ln w="7620">
            <a:solidFill>
              <a:srgbClr val="313E80"/>
            </a:solidFill>
            <a:prstDash val="solid"/>
          </a:ln>
        </p:spPr>
      </p:sp>
      <p:sp>
        <p:nvSpPr>
          <p:cNvPr id="8" name="Text 6"/>
          <p:cNvSpPr/>
          <p:nvPr/>
        </p:nvSpPr>
        <p:spPr>
          <a:xfrm>
            <a:off x="9061054" y="4354712"/>
            <a:ext cx="4601963" cy="575072"/>
          </a:xfrm>
          <a:prstGeom prst="rect">
            <a:avLst/>
          </a:prstGeom>
          <a:noFill/>
          <a:ln/>
        </p:spPr>
        <p:txBody>
          <a:bodyPr wrap="none" lIns="0" tIns="0" rIns="0" bIns="0" rtlCol="0" anchor="t"/>
          <a:lstStyle/>
          <a:p>
            <a:pPr>
              <a:lnSpc>
                <a:spcPts val="4500"/>
              </a:lnSpc>
            </a:pPr>
            <a:r>
              <a:rPr lang="en-US" sz="3600" dirty="0">
                <a:solidFill>
                  <a:srgbClr val="FF5466"/>
                </a:solidFill>
                <a:latin typeface="Poppins Light" panose="00000400000000000000" pitchFamily="2" charset="-94"/>
                <a:ea typeface="Roboto Medium" pitchFamily="34" charset="-122"/>
                <a:cs typeface="Poppins Light" panose="00000400000000000000" pitchFamily="2" charset="-94"/>
              </a:rPr>
              <a:t>AI Model </a:t>
            </a:r>
            <a:endParaRPr lang="en-US" sz="3600" dirty="0">
              <a:solidFill>
                <a:srgbClr val="FF5466"/>
              </a:solidFill>
              <a:latin typeface="Poppins Light" panose="00000400000000000000" pitchFamily="2" charset="-94"/>
              <a:cs typeface="Poppins Light" panose="00000400000000000000" pitchFamily="2" charset="-94"/>
            </a:endParaRPr>
          </a:p>
        </p:txBody>
      </p:sp>
      <p:sp>
        <p:nvSpPr>
          <p:cNvPr id="9" name="Text 7"/>
          <p:cNvSpPr/>
          <p:nvPr/>
        </p:nvSpPr>
        <p:spPr>
          <a:xfrm>
            <a:off x="9061054" y="5150644"/>
            <a:ext cx="6262092" cy="1766888"/>
          </a:xfrm>
          <a:prstGeom prst="rect">
            <a:avLst/>
          </a:prstGeom>
          <a:noFill/>
          <a:ln/>
        </p:spPr>
        <p:txBody>
          <a:bodyPr wrap="square" lIns="0" tIns="0" rIns="0" bIns="0" rtlCol="0" anchor="t"/>
          <a:lstStyle/>
          <a:p>
            <a:pPr>
              <a:lnSpc>
                <a:spcPts val="4583"/>
              </a:lnSpc>
            </a:pPr>
            <a:r>
              <a:rPr lang="en-US" sz="3600">
                <a:solidFill>
                  <a:srgbClr val="CFD0D8"/>
                </a:solidFill>
                <a:latin typeface="Poppins Light" panose="00000400000000000000" pitchFamily="2" charset="-94"/>
                <a:ea typeface="Roboto" pitchFamily="34" charset="-122"/>
                <a:cs typeface="Poppins Light" panose="00000400000000000000" pitchFamily="2" charset="-94"/>
              </a:rPr>
              <a:t>Süreç iyileştirmelerini yönlendiren ve olası sorunları tespit eden tahmine dayalı modeller oluşturmak için yapay zekayı kullanır.</a:t>
            </a:r>
            <a:endParaRPr lang="en-US" sz="3600" dirty="0">
              <a:latin typeface="Poppins Light" panose="00000400000000000000" pitchFamily="2" charset="-94"/>
              <a:cs typeface="Poppins Light" panose="00000400000000000000" pitchFamily="2" charset="-94"/>
            </a:endParaRPr>
          </a:p>
        </p:txBody>
      </p:sp>
      <p:sp>
        <p:nvSpPr>
          <p:cNvPr id="10" name="Shape 8"/>
          <p:cNvSpPr/>
          <p:nvPr/>
        </p:nvSpPr>
        <p:spPr>
          <a:xfrm>
            <a:off x="16072049" y="3973911"/>
            <a:ext cx="7023695" cy="6018408"/>
          </a:xfrm>
          <a:prstGeom prst="roundRect">
            <a:avLst>
              <a:gd name="adj" fmla="val 3037"/>
            </a:avLst>
          </a:prstGeom>
          <a:solidFill>
            <a:srgbClr val="182567">
              <a:alpha val="50000"/>
            </a:srgbClr>
          </a:solidFill>
          <a:ln w="7620">
            <a:solidFill>
              <a:srgbClr val="313E80"/>
            </a:solidFill>
            <a:prstDash val="solid"/>
          </a:ln>
        </p:spPr>
      </p:sp>
      <p:sp>
        <p:nvSpPr>
          <p:cNvPr id="11" name="Text 9"/>
          <p:cNvSpPr/>
          <p:nvPr/>
        </p:nvSpPr>
        <p:spPr>
          <a:xfrm>
            <a:off x="16452850" y="4354712"/>
            <a:ext cx="4601963" cy="575072"/>
          </a:xfrm>
          <a:prstGeom prst="rect">
            <a:avLst/>
          </a:prstGeom>
          <a:noFill/>
          <a:ln/>
        </p:spPr>
        <p:txBody>
          <a:bodyPr wrap="none" lIns="0" tIns="0" rIns="0" bIns="0" rtlCol="0" anchor="t"/>
          <a:lstStyle/>
          <a:p>
            <a:pPr>
              <a:lnSpc>
                <a:spcPts val="4500"/>
              </a:lnSpc>
            </a:pPr>
            <a:r>
              <a:rPr lang="en-US" sz="3600">
                <a:solidFill>
                  <a:srgbClr val="FF5466"/>
                </a:solidFill>
                <a:latin typeface="Poppins Light" panose="00000400000000000000" pitchFamily="2" charset="-94"/>
                <a:ea typeface="Roboto Medium" pitchFamily="34" charset="-122"/>
                <a:cs typeface="Poppins Light" panose="00000400000000000000" pitchFamily="2" charset="-94"/>
              </a:rPr>
              <a:t>Optimizasyon</a:t>
            </a:r>
            <a:endParaRPr lang="en-US" sz="3600" dirty="0">
              <a:solidFill>
                <a:srgbClr val="FF5466"/>
              </a:solidFill>
              <a:latin typeface="Poppins Light" panose="00000400000000000000" pitchFamily="2" charset="-94"/>
              <a:cs typeface="Poppins Light" panose="00000400000000000000" pitchFamily="2" charset="-94"/>
            </a:endParaRPr>
          </a:p>
        </p:txBody>
      </p:sp>
      <p:sp>
        <p:nvSpPr>
          <p:cNvPr id="12" name="Text 10"/>
          <p:cNvSpPr/>
          <p:nvPr/>
        </p:nvSpPr>
        <p:spPr>
          <a:xfrm>
            <a:off x="16452850" y="5150644"/>
            <a:ext cx="6642693" cy="3533775"/>
          </a:xfrm>
          <a:prstGeom prst="rect">
            <a:avLst/>
          </a:prstGeom>
          <a:noFill/>
          <a:ln/>
        </p:spPr>
        <p:txBody>
          <a:bodyPr wrap="square" lIns="0" tIns="0" rIns="0" bIns="0" rtlCol="0" anchor="t"/>
          <a:lstStyle/>
          <a:p>
            <a:pPr>
              <a:lnSpc>
                <a:spcPts val="4583"/>
              </a:lnSpc>
            </a:pPr>
            <a:r>
              <a:rPr lang="en-US" sz="3600">
                <a:solidFill>
                  <a:srgbClr val="CFD0D8"/>
                </a:solidFill>
                <a:latin typeface="Poppins Light" panose="00000400000000000000" pitchFamily="2" charset="-94"/>
                <a:ea typeface="Roboto" pitchFamily="34" charset="-122"/>
                <a:cs typeface="Poppins Light" panose="00000400000000000000" pitchFamily="2" charset="-94"/>
              </a:rPr>
              <a:t>Yapay zeka odaklı içgörülere dayanan ApraVisor, üretimin her aşamasını optimize etmek için öneriler sunar. Enerji verimliliğinden döngü süresinin azaltılmasına kadar, sistem genel performansı artırır.</a:t>
            </a:r>
            <a:endParaRPr lang="en-US" sz="3600" dirty="0">
              <a:latin typeface="Poppins Light" panose="00000400000000000000" pitchFamily="2" charset="-94"/>
              <a:cs typeface="Poppins Light" panose="00000400000000000000" pitchFamily="2" charset="-94"/>
            </a:endParaRPr>
          </a:p>
        </p:txBody>
      </p:sp>
      <p:sp>
        <p:nvSpPr>
          <p:cNvPr id="13" name="Shape 11"/>
          <p:cNvSpPr/>
          <p:nvPr/>
        </p:nvSpPr>
        <p:spPr>
          <a:xfrm>
            <a:off x="1288455" y="10398522"/>
            <a:ext cx="21807090" cy="2735462"/>
          </a:xfrm>
          <a:prstGeom prst="roundRect">
            <a:avLst>
              <a:gd name="adj" fmla="val 5653"/>
            </a:avLst>
          </a:prstGeom>
          <a:solidFill>
            <a:srgbClr val="182567">
              <a:alpha val="50000"/>
            </a:srgbClr>
          </a:solidFill>
          <a:ln w="7620">
            <a:solidFill>
              <a:srgbClr val="313E80"/>
            </a:solidFill>
            <a:prstDash val="solid"/>
          </a:ln>
        </p:spPr>
      </p:sp>
      <p:sp>
        <p:nvSpPr>
          <p:cNvPr id="14" name="Text 12"/>
          <p:cNvSpPr/>
          <p:nvPr/>
        </p:nvSpPr>
        <p:spPr>
          <a:xfrm>
            <a:off x="1669257" y="10761036"/>
            <a:ext cx="4601963" cy="575072"/>
          </a:xfrm>
          <a:prstGeom prst="rect">
            <a:avLst/>
          </a:prstGeom>
          <a:noFill/>
          <a:ln/>
        </p:spPr>
        <p:txBody>
          <a:bodyPr wrap="none" lIns="0" tIns="0" rIns="0" bIns="0" rtlCol="0" anchor="t"/>
          <a:lstStyle/>
          <a:p>
            <a:pPr>
              <a:lnSpc>
                <a:spcPts val="4500"/>
              </a:lnSpc>
            </a:pPr>
            <a:r>
              <a:rPr lang="en-US" sz="3600">
                <a:solidFill>
                  <a:srgbClr val="FF5466"/>
                </a:solidFill>
                <a:latin typeface="Poppins Light" panose="00000400000000000000" pitchFamily="2" charset="-94"/>
                <a:ea typeface="Roboto Medium" pitchFamily="34" charset="-122"/>
                <a:cs typeface="Poppins Light" panose="00000400000000000000" pitchFamily="2" charset="-94"/>
              </a:rPr>
              <a:t>Otonom Kontrol</a:t>
            </a:r>
            <a:endParaRPr lang="en-US" sz="3600" dirty="0">
              <a:solidFill>
                <a:srgbClr val="FF5466"/>
              </a:solidFill>
              <a:latin typeface="Poppins Light" panose="00000400000000000000" pitchFamily="2" charset="-94"/>
              <a:cs typeface="Poppins Light" panose="00000400000000000000" pitchFamily="2" charset="-94"/>
            </a:endParaRPr>
          </a:p>
        </p:txBody>
      </p:sp>
      <p:sp>
        <p:nvSpPr>
          <p:cNvPr id="15" name="Text 13"/>
          <p:cNvSpPr/>
          <p:nvPr/>
        </p:nvSpPr>
        <p:spPr>
          <a:xfrm>
            <a:off x="1669258" y="11575258"/>
            <a:ext cx="21045488" cy="1177925"/>
          </a:xfrm>
          <a:prstGeom prst="rect">
            <a:avLst/>
          </a:prstGeom>
          <a:noFill/>
          <a:ln/>
        </p:spPr>
        <p:txBody>
          <a:bodyPr wrap="square" lIns="0" tIns="0" rIns="0" bIns="0" rtlCol="0" anchor="t"/>
          <a:lstStyle/>
          <a:p>
            <a:pPr>
              <a:lnSpc>
                <a:spcPts val="4583"/>
              </a:lnSpc>
            </a:pPr>
            <a:r>
              <a:rPr lang="en-US" sz="3600">
                <a:solidFill>
                  <a:srgbClr val="CFD0D8"/>
                </a:solidFill>
                <a:latin typeface="Poppins Light" panose="00000400000000000000" pitchFamily="2" charset="-94"/>
                <a:ea typeface="Roboto" pitchFamily="34" charset="-122"/>
                <a:cs typeface="Poppins Light" panose="00000400000000000000" pitchFamily="2" charset="-94"/>
              </a:rPr>
              <a:t>ApraVisor, süreçleri gerçek zamanlı olarak izler ve önceden tanımlanmış hedeflere göre otonom olarak düzeltici faaliyetler gerçekleştirir. Bu, üretimin minimum insan müdahalesi ile en yüksek verimlilikte çalışmasını sağlar.</a:t>
            </a:r>
            <a:endParaRPr lang="en-US" sz="3600" dirty="0">
              <a:latin typeface="Poppins Light" panose="00000400000000000000" pitchFamily="2" charset="-94"/>
              <a:cs typeface="Poppins Light" panose="00000400000000000000" pitchFamily="2" charset="-94"/>
            </a:endParaRPr>
          </a:p>
        </p:txBody>
      </p:sp>
      <p:sp>
        <p:nvSpPr>
          <p:cNvPr id="17" name="Text 1">
            <a:extLst>
              <a:ext uri="{FF2B5EF4-FFF2-40B4-BE49-F238E27FC236}">
                <a16:creationId xmlns:a16="http://schemas.microsoft.com/office/drawing/2014/main" id="{0D1D5389-BD41-5BA8-1821-D4D9655DF563}"/>
              </a:ext>
            </a:extLst>
          </p:cNvPr>
          <p:cNvSpPr/>
          <p:nvPr/>
        </p:nvSpPr>
        <p:spPr>
          <a:xfrm>
            <a:off x="2272192" y="445199"/>
            <a:ext cx="23721244" cy="3057247"/>
          </a:xfrm>
          <a:prstGeom prst="rect">
            <a:avLst/>
          </a:prstGeom>
          <a:ln w="12700">
            <a:miter lim="400000"/>
          </a:ln>
        </p:spPr>
        <p:txBody>
          <a:bodyPr wrap="square" lIns="50800" tIns="50800" rIns="50800" bIns="50800" anchor="ctr">
            <a:spAutoFit/>
          </a:bodyPr>
          <a:lstStyle/>
          <a:p>
            <a:pPr>
              <a:lnSpc>
                <a:spcPct val="100000"/>
              </a:lnSpc>
            </a:pPr>
            <a:r>
              <a:rPr lang="en-US" sz="9600">
                <a:solidFill>
                  <a:srgbClr val="FF5466"/>
                </a:solidFill>
                <a:latin typeface="Poppins Light" panose="00000400000000000000" pitchFamily="2" charset="-94"/>
                <a:cs typeface="Poppins Light" panose="00000400000000000000" pitchFamily="2" charset="-94"/>
              </a:rPr>
              <a:t>Yapay Zeka Destekli Üretim Süreci Yönetimi</a:t>
            </a:r>
            <a:endParaRPr lang="en-US" sz="9600" dirty="0">
              <a:solidFill>
                <a:srgbClr val="FF5466"/>
              </a:solidFill>
              <a:latin typeface="Poppins Light" panose="00000400000000000000" pitchFamily="2" charset="-94"/>
              <a:cs typeface="Poppins Light" panose="00000400000000000000" pitchFamily="2" charset="-94"/>
            </a:endParaRPr>
          </a:p>
        </p:txBody>
      </p:sp>
      <p:pic>
        <p:nvPicPr>
          <p:cNvPr id="16" name="Image" descr="Image">
            <a:extLst>
              <a:ext uri="{FF2B5EF4-FFF2-40B4-BE49-F238E27FC236}">
                <a16:creationId xmlns:a16="http://schemas.microsoft.com/office/drawing/2014/main" id="{7FD42CC7-FADC-6729-3339-7537FBC017BC}"/>
              </a:ext>
            </a:extLst>
          </p:cNvPr>
          <p:cNvPicPr>
            <a:picLocks noChangeAspect="1"/>
          </p:cNvPicPr>
          <p:nvPr/>
        </p:nvPicPr>
        <p:blipFill>
          <a:blip r:embed="rId4"/>
          <a:stretch>
            <a:fillRect/>
          </a:stretch>
        </p:blipFill>
        <p:spPr>
          <a:xfrm rot="16200000">
            <a:off x="479062" y="1037341"/>
            <a:ext cx="1547978" cy="1548000"/>
          </a:xfrm>
          <a:prstGeom prst="rect">
            <a:avLst/>
          </a:prstGeom>
          <a:ln w="12700">
            <a:miter lim="400000"/>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24384000" cy="13716000"/>
          </a:xfrm>
          <a:prstGeom prst="rect">
            <a:avLst/>
          </a:prstGeom>
        </p:spPr>
      </p:pic>
      <p:sp>
        <p:nvSpPr>
          <p:cNvPr id="3" name="Shape 0"/>
          <p:cNvSpPr/>
          <p:nvPr/>
        </p:nvSpPr>
        <p:spPr>
          <a:xfrm>
            <a:off x="0" y="0"/>
            <a:ext cx="24384000" cy="13716000"/>
          </a:xfrm>
          <a:prstGeom prst="rect">
            <a:avLst/>
          </a:prstGeom>
          <a:solidFill>
            <a:srgbClr val="261C4A">
              <a:alpha val="80000"/>
            </a:srgbClr>
          </a:solidFill>
          <a:ln/>
        </p:spPr>
      </p:sp>
      <p:sp>
        <p:nvSpPr>
          <p:cNvPr id="4" name="Text 1"/>
          <p:cNvSpPr/>
          <p:nvPr/>
        </p:nvSpPr>
        <p:spPr>
          <a:xfrm>
            <a:off x="2272025" y="331577"/>
            <a:ext cx="22591025" cy="3057247"/>
          </a:xfrm>
          <a:prstGeom prst="rect">
            <a:avLst/>
          </a:prstGeom>
          <a:ln w="12700">
            <a:miter lim="400000"/>
          </a:ln>
        </p:spPr>
        <p:txBody>
          <a:bodyPr wrap="square" lIns="50800" tIns="50800" rIns="50800" bIns="50800" anchor="ctr">
            <a:spAutoFit/>
          </a:bodyPr>
          <a:lstStyle/>
          <a:p>
            <a:pPr>
              <a:lnSpc>
                <a:spcPct val="100000"/>
              </a:lnSpc>
            </a:pPr>
            <a:r>
              <a:rPr lang="en-US" sz="9600">
                <a:solidFill>
                  <a:srgbClr val="FF5466"/>
                </a:solidFill>
                <a:latin typeface="Poppins Light" panose="00000400000000000000" pitchFamily="2" charset="-94"/>
                <a:cs typeface="Poppins Light" panose="00000400000000000000" pitchFamily="2" charset="-94"/>
              </a:rPr>
              <a:t>ApraVisor'un Yapay Zeka Çözümleri ile Endüstrileri Dönüştürüyoruz</a:t>
            </a:r>
            <a:endParaRPr lang="en-US" sz="9600" dirty="0">
              <a:solidFill>
                <a:srgbClr val="FF5466"/>
              </a:solidFill>
              <a:latin typeface="Poppins Light" panose="00000400000000000000" pitchFamily="2" charset="-94"/>
              <a:cs typeface="Poppins Light" panose="00000400000000000000" pitchFamily="2" charset="-94"/>
            </a:endParaRPr>
          </a:p>
        </p:txBody>
      </p:sp>
      <p:sp>
        <p:nvSpPr>
          <p:cNvPr id="5" name="Text 2"/>
          <p:cNvSpPr/>
          <p:nvPr/>
        </p:nvSpPr>
        <p:spPr>
          <a:xfrm>
            <a:off x="13567537" y="12671251"/>
            <a:ext cx="7583063" cy="703111"/>
          </a:xfrm>
          <a:prstGeom prst="rect">
            <a:avLst/>
          </a:prstGeom>
          <a:noFill/>
          <a:ln/>
        </p:spPr>
        <p:txBody>
          <a:bodyPr wrap="square" lIns="0" tIns="0" rIns="0" bIns="0" rtlCol="0" anchor="t"/>
          <a:lstStyle/>
          <a:p>
            <a:pPr algn="r">
              <a:lnSpc>
                <a:spcPts val="4083"/>
              </a:lnSpc>
            </a:pPr>
            <a:r>
              <a:rPr lang="en-US" sz="3600" b="1" dirty="0">
                <a:solidFill>
                  <a:srgbClr val="FF5466"/>
                </a:solidFill>
                <a:latin typeface="Poppins Light" panose="00000400000000000000" pitchFamily="2" charset="-94"/>
                <a:ea typeface="Roboto" pitchFamily="34" charset="-122"/>
                <a:cs typeface="Poppins Light" panose="00000400000000000000" pitchFamily="2" charset="-94"/>
              </a:rPr>
              <a:t>Optimize, Automate, Succeed</a:t>
            </a:r>
            <a:r>
              <a:rPr lang="tr-TR" sz="3600" b="1" dirty="0">
                <a:solidFill>
                  <a:srgbClr val="FF5466"/>
                </a:solidFill>
                <a:latin typeface="Poppins Light" panose="00000400000000000000" pitchFamily="2" charset="-94"/>
                <a:ea typeface="Roboto" pitchFamily="34" charset="-122"/>
                <a:cs typeface="Poppins Light" panose="00000400000000000000" pitchFamily="2" charset="-94"/>
              </a:rPr>
              <a:t> !</a:t>
            </a:r>
            <a:endParaRPr lang="en-US" sz="3600" b="1" dirty="0">
              <a:solidFill>
                <a:srgbClr val="FF5466"/>
              </a:solidFill>
              <a:latin typeface="Poppins Light" panose="00000400000000000000" pitchFamily="2" charset="-94"/>
              <a:cs typeface="Poppins Light" panose="00000400000000000000" pitchFamily="2" charset="-94"/>
            </a:endParaRPr>
          </a:p>
        </p:txBody>
      </p:sp>
      <p:pic>
        <p:nvPicPr>
          <p:cNvPr id="6" name="Image 1" descr="preencoded.png"/>
          <p:cNvPicPr>
            <a:picLocks noChangeAspect="1"/>
          </p:cNvPicPr>
          <p:nvPr/>
        </p:nvPicPr>
        <p:blipFill>
          <a:blip r:embed="rId4"/>
          <a:stretch>
            <a:fillRect/>
          </a:stretch>
        </p:blipFill>
        <p:spPr>
          <a:xfrm>
            <a:off x="11363995" y="4009628"/>
            <a:ext cx="3915370" cy="3915370"/>
          </a:xfrm>
          <a:prstGeom prst="rect">
            <a:avLst/>
          </a:prstGeom>
        </p:spPr>
      </p:pic>
      <p:pic>
        <p:nvPicPr>
          <p:cNvPr id="7" name="Image 2" descr="preencoded.png"/>
          <p:cNvPicPr>
            <a:picLocks noChangeAspect="1"/>
          </p:cNvPicPr>
          <p:nvPr/>
        </p:nvPicPr>
        <p:blipFill>
          <a:blip r:embed="rId5"/>
          <a:stretch>
            <a:fillRect/>
          </a:stretch>
        </p:blipFill>
        <p:spPr>
          <a:xfrm>
            <a:off x="11377539" y="8205398"/>
            <a:ext cx="3915370" cy="3915370"/>
          </a:xfrm>
          <a:prstGeom prst="rect">
            <a:avLst/>
          </a:prstGeom>
        </p:spPr>
      </p:pic>
      <p:pic>
        <p:nvPicPr>
          <p:cNvPr id="8" name="Image 3" descr="preencoded.png"/>
          <p:cNvPicPr>
            <a:picLocks noChangeAspect="1"/>
          </p:cNvPicPr>
          <p:nvPr/>
        </p:nvPicPr>
        <p:blipFill>
          <a:blip r:embed="rId6"/>
          <a:stretch>
            <a:fillRect/>
          </a:stretch>
        </p:blipFill>
        <p:spPr>
          <a:xfrm>
            <a:off x="15540112" y="4009628"/>
            <a:ext cx="3915370" cy="3915370"/>
          </a:xfrm>
          <a:prstGeom prst="rect">
            <a:avLst/>
          </a:prstGeom>
        </p:spPr>
      </p:pic>
      <p:pic>
        <p:nvPicPr>
          <p:cNvPr id="9" name="Image 4" descr="preencoded.png"/>
          <p:cNvPicPr>
            <a:picLocks noChangeAspect="1"/>
          </p:cNvPicPr>
          <p:nvPr/>
        </p:nvPicPr>
        <p:blipFill>
          <a:blip r:embed="rId7"/>
          <a:stretch>
            <a:fillRect/>
          </a:stretch>
        </p:blipFill>
        <p:spPr>
          <a:xfrm>
            <a:off x="19716429" y="4009628"/>
            <a:ext cx="3915370" cy="3915370"/>
          </a:xfrm>
          <a:prstGeom prst="rect">
            <a:avLst/>
          </a:prstGeom>
        </p:spPr>
      </p:pic>
      <p:pic>
        <p:nvPicPr>
          <p:cNvPr id="10" name="Image 5" descr="preencoded.png"/>
          <p:cNvPicPr>
            <a:picLocks noChangeAspect="1"/>
          </p:cNvPicPr>
          <p:nvPr/>
        </p:nvPicPr>
        <p:blipFill>
          <a:blip r:embed="rId8"/>
          <a:stretch>
            <a:fillRect/>
          </a:stretch>
        </p:blipFill>
        <p:spPr>
          <a:xfrm>
            <a:off x="19716429" y="8166488"/>
            <a:ext cx="3915370" cy="3915370"/>
          </a:xfrm>
          <a:prstGeom prst="rect">
            <a:avLst/>
          </a:prstGeom>
        </p:spPr>
      </p:pic>
      <p:pic>
        <p:nvPicPr>
          <p:cNvPr id="11" name="Image 6" descr="preencoded.png"/>
          <p:cNvPicPr>
            <a:picLocks noChangeAspect="1"/>
          </p:cNvPicPr>
          <p:nvPr/>
        </p:nvPicPr>
        <p:blipFill>
          <a:blip r:embed="rId9"/>
          <a:stretch>
            <a:fillRect/>
          </a:stretch>
        </p:blipFill>
        <p:spPr>
          <a:xfrm>
            <a:off x="15540112" y="8185943"/>
            <a:ext cx="3915370" cy="3915370"/>
          </a:xfrm>
          <a:prstGeom prst="rect">
            <a:avLst/>
          </a:prstGeom>
        </p:spPr>
      </p:pic>
      <p:sp>
        <p:nvSpPr>
          <p:cNvPr id="13" name="Metin kutusu 12">
            <a:extLst>
              <a:ext uri="{FF2B5EF4-FFF2-40B4-BE49-F238E27FC236}">
                <a16:creationId xmlns:a16="http://schemas.microsoft.com/office/drawing/2014/main" id="{D91BB744-D22C-3DFF-F0D3-A9533337E630}"/>
              </a:ext>
            </a:extLst>
          </p:cNvPr>
          <p:cNvSpPr txBox="1"/>
          <p:nvPr/>
        </p:nvSpPr>
        <p:spPr>
          <a:xfrm>
            <a:off x="627171" y="3829953"/>
            <a:ext cx="10353394" cy="99858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nSpc>
                <a:spcPct val="150000"/>
              </a:lnSpc>
            </a:pPr>
            <a:r>
              <a:rPr lang="en-US" sz="3600">
                <a:solidFill>
                  <a:schemeClr val="tx1"/>
                </a:solidFill>
                <a:latin typeface="Poppins Light" panose="00000400000000000000" pitchFamily="2" charset="-94"/>
                <a:cs typeface="Poppins Light" panose="00000400000000000000" pitchFamily="2" charset="-94"/>
              </a:rPr>
              <a:t>Apra'nın çözümü, herhangi bir endüstri, marka veya makine için üretimi optimize eder. Plastik enjeksiyon kalıplama, hassas basınçlı döküm, gaz altı kaynak presi şekillendirme gibi özel endüstrilerde, ürün kalitesini ve verimliliğini sağlamak için kritik proses parametreleri çok önemlidir. Geleneksel olarak öznel operatör raporlarına dayanan bu süreçler, şimdi Apra Engineering'in yapay zeka destekli çözümleri ve Sanal Mühendisleri tarafından devrim yaratıyor.</a:t>
            </a:r>
            <a:endParaRPr lang="en-US" sz="3600" dirty="0">
              <a:solidFill>
                <a:schemeClr val="tx1"/>
              </a:solidFill>
              <a:latin typeface="Poppins Light" panose="00000400000000000000" pitchFamily="2" charset="-94"/>
              <a:cs typeface="Poppins Light" panose="00000400000000000000" pitchFamily="2" charset="-94"/>
            </a:endParaRPr>
          </a:p>
        </p:txBody>
      </p:sp>
      <p:pic>
        <p:nvPicPr>
          <p:cNvPr id="14" name="Image" descr="Image">
            <a:extLst>
              <a:ext uri="{FF2B5EF4-FFF2-40B4-BE49-F238E27FC236}">
                <a16:creationId xmlns:a16="http://schemas.microsoft.com/office/drawing/2014/main" id="{84AE2C82-F0D1-1766-F229-B376E4024B1E}"/>
              </a:ext>
            </a:extLst>
          </p:cNvPr>
          <p:cNvPicPr>
            <a:picLocks noChangeAspect="1"/>
          </p:cNvPicPr>
          <p:nvPr/>
        </p:nvPicPr>
        <p:blipFill>
          <a:blip r:embed="rId10"/>
          <a:stretch>
            <a:fillRect/>
          </a:stretch>
        </p:blipFill>
        <p:spPr>
          <a:xfrm rot="16200000">
            <a:off x="479062" y="1037341"/>
            <a:ext cx="1547978" cy="1548000"/>
          </a:xfrm>
          <a:prstGeom prst="rect">
            <a:avLst/>
          </a:prstGeom>
          <a:ln w="12700">
            <a:miter lim="400000"/>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alpha val="90000"/>
          </a:srgbClr>
        </a:solidFill>
        <a:effectLst/>
      </p:bgPr>
    </p:bg>
    <p:spTree>
      <p:nvGrpSpPr>
        <p:cNvPr id="1" name=""/>
        <p:cNvGrpSpPr/>
        <p:nvPr/>
      </p:nvGrpSpPr>
      <p:grpSpPr>
        <a:xfrm>
          <a:off x="0" y="0"/>
          <a:ext cx="0" cy="0"/>
          <a:chOff x="0" y="0"/>
          <a:chExt cx="0" cy="0"/>
        </a:xfrm>
      </p:grpSpPr>
      <p:pic>
        <p:nvPicPr>
          <p:cNvPr id="21" name="Resim 20">
            <a:extLst>
              <a:ext uri="{FF2B5EF4-FFF2-40B4-BE49-F238E27FC236}">
                <a16:creationId xmlns:a16="http://schemas.microsoft.com/office/drawing/2014/main" id="{755909E7-C994-DB1A-CE0A-E1070AD8BB7B}"/>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t="18060" b="3322"/>
          <a:stretch/>
        </p:blipFill>
        <p:spPr>
          <a:xfrm>
            <a:off x="-1" y="0"/>
            <a:ext cx="24384001" cy="13716000"/>
          </a:xfrm>
          <a:prstGeom prst="rect">
            <a:avLst/>
          </a:prstGeom>
        </p:spPr>
      </p:pic>
      <p:sp>
        <p:nvSpPr>
          <p:cNvPr id="2" name="Text 0"/>
          <p:cNvSpPr/>
          <p:nvPr/>
        </p:nvSpPr>
        <p:spPr>
          <a:xfrm>
            <a:off x="2196635" y="1150232"/>
            <a:ext cx="12555935" cy="1285875"/>
          </a:xfrm>
          <a:prstGeom prst="rect">
            <a:avLst/>
          </a:prstGeom>
          <a:noFill/>
          <a:ln/>
        </p:spPr>
        <p:txBody>
          <a:bodyPr wrap="none" lIns="0" tIns="0" rIns="0" bIns="0" rtlCol="0" anchor="t"/>
          <a:lstStyle/>
          <a:p>
            <a:pPr>
              <a:lnSpc>
                <a:spcPts val="10084"/>
              </a:lnSpc>
            </a:pPr>
            <a:r>
              <a:rPr lang="tr-TR" sz="9600">
                <a:solidFill>
                  <a:srgbClr val="FF5466"/>
                </a:solidFill>
                <a:latin typeface="Roboto Medium" pitchFamily="34" charset="0"/>
                <a:ea typeface="Roboto Medium" pitchFamily="34" charset="-122"/>
                <a:cs typeface="Roboto Medium" pitchFamily="34" charset="-120"/>
              </a:rPr>
              <a:t>Ürünler</a:t>
            </a:r>
            <a:endParaRPr lang="en-US" sz="9600" dirty="0">
              <a:solidFill>
                <a:srgbClr val="FF5466"/>
              </a:solidFill>
            </a:endParaRPr>
          </a:p>
        </p:txBody>
      </p:sp>
      <p:sp>
        <p:nvSpPr>
          <p:cNvPr id="3" name="Shape 1"/>
          <p:cNvSpPr/>
          <p:nvPr/>
        </p:nvSpPr>
        <p:spPr>
          <a:xfrm>
            <a:off x="1440063" y="4765835"/>
            <a:ext cx="6868318" cy="8670766"/>
          </a:xfrm>
          <a:prstGeom prst="roundRect">
            <a:avLst>
              <a:gd name="adj" fmla="val 3930"/>
            </a:avLst>
          </a:prstGeom>
          <a:solidFill>
            <a:srgbClr val="182567">
              <a:alpha val="90000"/>
            </a:srgbClr>
          </a:solidFill>
          <a:ln w="15240">
            <a:solidFill>
              <a:schemeClr val="tx1"/>
            </a:solidFill>
            <a:prstDash val="solid"/>
          </a:ln>
        </p:spPr>
        <p:txBody>
          <a:bodyPr/>
          <a:lstStyle/>
          <a:p>
            <a:endParaRPr lang="tr-TR" dirty="0"/>
          </a:p>
        </p:txBody>
      </p:sp>
      <p:sp>
        <p:nvSpPr>
          <p:cNvPr id="4" name="Text 2"/>
          <p:cNvSpPr/>
          <p:nvPr/>
        </p:nvSpPr>
        <p:spPr>
          <a:xfrm>
            <a:off x="1876823" y="4838986"/>
            <a:ext cx="5812235" cy="642938"/>
          </a:xfrm>
          <a:prstGeom prst="rect">
            <a:avLst/>
          </a:prstGeom>
          <a:noFill/>
          <a:ln/>
        </p:spPr>
        <p:txBody>
          <a:bodyPr wrap="none" lIns="0" tIns="0" rIns="0" bIns="0" rtlCol="0" anchor="t"/>
          <a:lstStyle/>
          <a:p>
            <a:pPr>
              <a:lnSpc>
                <a:spcPts val="5000"/>
              </a:lnSpc>
            </a:pPr>
            <a:r>
              <a:rPr lang="tr-TR" sz="4000">
                <a:solidFill>
                  <a:srgbClr val="FF5466"/>
                </a:solidFill>
                <a:latin typeface="Roboto Medium" pitchFamily="34" charset="0"/>
                <a:ea typeface="Roboto Medium" pitchFamily="34" charset="-122"/>
                <a:cs typeface="Roboto Medium" pitchFamily="34" charset="-120"/>
              </a:rPr>
              <a:t>Bakım</a:t>
            </a:r>
            <a:endParaRPr lang="en-US" sz="4000" dirty="0">
              <a:solidFill>
                <a:srgbClr val="FF5466"/>
              </a:solidFill>
            </a:endParaRPr>
          </a:p>
        </p:txBody>
      </p:sp>
      <p:sp>
        <p:nvSpPr>
          <p:cNvPr id="5" name="Text 3"/>
          <p:cNvSpPr/>
          <p:nvPr/>
        </p:nvSpPr>
        <p:spPr>
          <a:xfrm>
            <a:off x="1876823" y="5822474"/>
            <a:ext cx="6493904" cy="2633663"/>
          </a:xfrm>
          <a:prstGeom prst="rect">
            <a:avLst/>
          </a:prstGeom>
          <a:noFill/>
          <a:ln/>
        </p:spPr>
        <p:txBody>
          <a:bodyPr wrap="square" lIns="0" tIns="0" rIns="0" bIns="0" rtlCol="0" anchor="t"/>
          <a:lstStyle/>
          <a:p>
            <a:pPr>
              <a:lnSpc>
                <a:spcPts val="5167"/>
              </a:lnSpc>
            </a:pPr>
            <a:r>
              <a:rPr lang="en-US" sz="3600">
                <a:solidFill>
                  <a:srgbClr val="CFD0D8"/>
                </a:solidFill>
                <a:latin typeface="Roboto" pitchFamily="34" charset="0"/>
                <a:ea typeface="Roboto" pitchFamily="34" charset="-122"/>
                <a:cs typeface="Roboto" pitchFamily="34" charset="-120"/>
              </a:rPr>
              <a:t>Arıza izleme ve arıza yeri tespiti yapar. Bu, üretim hatlarının sorunsuz çalışmasını sağlar ve operasyonel çalışma süresini en üst düzeye çıkarır</a:t>
            </a:r>
            <a:endParaRPr lang="en-US" sz="3600" dirty="0"/>
          </a:p>
        </p:txBody>
      </p:sp>
      <p:sp>
        <p:nvSpPr>
          <p:cNvPr id="6" name="Shape 4"/>
          <p:cNvSpPr/>
          <p:nvPr/>
        </p:nvSpPr>
        <p:spPr>
          <a:xfrm>
            <a:off x="8308381" y="4765834"/>
            <a:ext cx="6865144" cy="8670766"/>
          </a:xfrm>
          <a:prstGeom prst="roundRect">
            <a:avLst>
              <a:gd name="adj" fmla="val 3930"/>
            </a:avLst>
          </a:prstGeom>
          <a:solidFill>
            <a:srgbClr val="182567">
              <a:alpha val="90000"/>
            </a:srgbClr>
          </a:solidFill>
          <a:ln w="15240">
            <a:solidFill>
              <a:schemeClr val="tx1"/>
            </a:solidFill>
            <a:prstDash val="solid"/>
          </a:ln>
        </p:spPr>
      </p:sp>
      <p:sp>
        <p:nvSpPr>
          <p:cNvPr id="7" name="Text 5"/>
          <p:cNvSpPr/>
          <p:nvPr/>
        </p:nvSpPr>
        <p:spPr>
          <a:xfrm>
            <a:off x="8974082" y="4838986"/>
            <a:ext cx="5881290" cy="642938"/>
          </a:xfrm>
          <a:prstGeom prst="rect">
            <a:avLst/>
          </a:prstGeom>
          <a:noFill/>
          <a:ln/>
        </p:spPr>
        <p:txBody>
          <a:bodyPr wrap="none" lIns="0" tIns="0" rIns="0" bIns="0" rtlCol="0" anchor="t"/>
          <a:lstStyle/>
          <a:p>
            <a:pPr>
              <a:lnSpc>
                <a:spcPts val="5000"/>
              </a:lnSpc>
            </a:pPr>
            <a:r>
              <a:rPr lang="tr-TR" sz="4000">
                <a:solidFill>
                  <a:srgbClr val="FF5466"/>
                </a:solidFill>
                <a:latin typeface="Roboto Medium" pitchFamily="34" charset="0"/>
                <a:ea typeface="Roboto Medium" pitchFamily="34" charset="-122"/>
                <a:cs typeface="Roboto Medium" pitchFamily="34" charset="-120"/>
              </a:rPr>
              <a:t>Nitelik</a:t>
            </a:r>
            <a:endParaRPr lang="en-US" sz="4000" dirty="0">
              <a:solidFill>
                <a:srgbClr val="FF5466"/>
              </a:solidFill>
            </a:endParaRPr>
          </a:p>
        </p:txBody>
      </p:sp>
      <p:sp>
        <p:nvSpPr>
          <p:cNvPr id="8" name="Text 6"/>
          <p:cNvSpPr/>
          <p:nvPr/>
        </p:nvSpPr>
        <p:spPr>
          <a:xfrm>
            <a:off x="8732373" y="5822474"/>
            <a:ext cx="6020197" cy="2633663"/>
          </a:xfrm>
          <a:prstGeom prst="rect">
            <a:avLst/>
          </a:prstGeom>
          <a:noFill/>
          <a:ln/>
        </p:spPr>
        <p:txBody>
          <a:bodyPr wrap="square" lIns="0" tIns="0" rIns="0" bIns="0" rtlCol="0" anchor="t"/>
          <a:lstStyle/>
          <a:p>
            <a:pPr>
              <a:lnSpc>
                <a:spcPts val="5167"/>
              </a:lnSpc>
            </a:pPr>
            <a:r>
              <a:rPr lang="en-US" sz="3600">
                <a:solidFill>
                  <a:srgbClr val="CFD0D8"/>
                </a:solidFill>
                <a:latin typeface="Roboto" pitchFamily="34" charset="0"/>
                <a:ea typeface="Roboto" pitchFamily="34" charset="-122"/>
                <a:cs typeface="Roboto" pitchFamily="34" charset="-120"/>
              </a:rPr>
              <a:t>VQE, kritik proses verilerini toplar ve ürün kalitesini anında değerlendirmek için yapay zekayı kullanarak daha hızlı kusur tespiti ve otonom çalışma sağlar</a:t>
            </a:r>
            <a:endParaRPr lang="en-US" sz="3600" dirty="0"/>
          </a:p>
        </p:txBody>
      </p:sp>
      <p:sp>
        <p:nvSpPr>
          <p:cNvPr id="9" name="Shape 7"/>
          <p:cNvSpPr/>
          <p:nvPr/>
        </p:nvSpPr>
        <p:spPr>
          <a:xfrm>
            <a:off x="15213559" y="4765834"/>
            <a:ext cx="6896444" cy="8670766"/>
          </a:xfrm>
          <a:prstGeom prst="roundRect">
            <a:avLst>
              <a:gd name="adj" fmla="val 3930"/>
            </a:avLst>
          </a:prstGeom>
          <a:solidFill>
            <a:srgbClr val="182567">
              <a:alpha val="90000"/>
            </a:srgbClr>
          </a:solidFill>
          <a:ln w="15240">
            <a:solidFill>
              <a:schemeClr val="tx1"/>
            </a:solidFill>
            <a:prstDash val="solid"/>
          </a:ln>
        </p:spPr>
      </p:sp>
      <p:sp>
        <p:nvSpPr>
          <p:cNvPr id="10" name="Text 8"/>
          <p:cNvSpPr/>
          <p:nvPr/>
        </p:nvSpPr>
        <p:spPr>
          <a:xfrm>
            <a:off x="15726272" y="4858444"/>
            <a:ext cx="5143500" cy="642938"/>
          </a:xfrm>
          <a:prstGeom prst="rect">
            <a:avLst/>
          </a:prstGeom>
          <a:noFill/>
          <a:ln/>
        </p:spPr>
        <p:txBody>
          <a:bodyPr wrap="none" lIns="0" tIns="0" rIns="0" bIns="0" rtlCol="0" anchor="t"/>
          <a:lstStyle/>
          <a:p>
            <a:pPr>
              <a:lnSpc>
                <a:spcPts val="5000"/>
              </a:lnSpc>
            </a:pPr>
            <a:r>
              <a:rPr lang="tr-TR" sz="4000">
                <a:solidFill>
                  <a:srgbClr val="FF5466"/>
                </a:solidFill>
                <a:latin typeface="Roboto Medium" pitchFamily="34" charset="0"/>
                <a:ea typeface="Roboto Medium" pitchFamily="34" charset="-122"/>
                <a:cs typeface="Roboto Medium" pitchFamily="34" charset="-120"/>
              </a:rPr>
              <a:t>Üretim</a:t>
            </a:r>
            <a:endParaRPr lang="en-US" sz="4000" dirty="0">
              <a:solidFill>
                <a:srgbClr val="FF5466"/>
              </a:solidFill>
            </a:endParaRPr>
          </a:p>
        </p:txBody>
      </p:sp>
      <p:sp>
        <p:nvSpPr>
          <p:cNvPr id="11" name="Text 9"/>
          <p:cNvSpPr/>
          <p:nvPr/>
        </p:nvSpPr>
        <p:spPr>
          <a:xfrm>
            <a:off x="15589781" y="5822474"/>
            <a:ext cx="6179214" cy="2633663"/>
          </a:xfrm>
          <a:prstGeom prst="rect">
            <a:avLst/>
          </a:prstGeom>
          <a:noFill/>
          <a:ln/>
        </p:spPr>
        <p:txBody>
          <a:bodyPr wrap="square" lIns="0" tIns="0" rIns="0" bIns="0" rtlCol="0" anchor="t"/>
          <a:lstStyle/>
          <a:p>
            <a:pPr>
              <a:lnSpc>
                <a:spcPts val="5167"/>
              </a:lnSpc>
            </a:pPr>
            <a:r>
              <a:rPr lang="en-US" sz="3600">
                <a:solidFill>
                  <a:srgbClr val="CFD0D8"/>
                </a:solidFill>
                <a:latin typeface="Roboto" pitchFamily="34" charset="0"/>
                <a:ea typeface="Roboto" pitchFamily="34" charset="-122"/>
                <a:cs typeface="Roboto" pitchFamily="34" charset="-120"/>
              </a:rPr>
              <a:t>VPE, gerçek zamanlı süreç verilerini izler ve üretimi optimize etmek için yapay zekayı kullanarak döngü süresi analizi gerçekleştirir. En iyi skor ve kayıp zaman analizini gerçekleştirir.</a:t>
            </a:r>
            <a:endParaRPr lang="en-US" sz="3600" dirty="0"/>
          </a:p>
        </p:txBody>
      </p:sp>
      <p:pic>
        <p:nvPicPr>
          <p:cNvPr id="14" name="Resim 13">
            <a:extLst>
              <a:ext uri="{FF2B5EF4-FFF2-40B4-BE49-F238E27FC236}">
                <a16:creationId xmlns:a16="http://schemas.microsoft.com/office/drawing/2014/main" id="{CAA0262A-E101-2968-44C4-07DB244838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62940" y="9925639"/>
            <a:ext cx="3240000" cy="3240000"/>
          </a:xfrm>
          <a:prstGeom prst="rect">
            <a:avLst/>
          </a:prstGeom>
        </p:spPr>
      </p:pic>
      <p:pic>
        <p:nvPicPr>
          <p:cNvPr id="16" name="Resim 15">
            <a:extLst>
              <a:ext uri="{FF2B5EF4-FFF2-40B4-BE49-F238E27FC236}">
                <a16:creationId xmlns:a16="http://schemas.microsoft.com/office/drawing/2014/main" id="{66E4AA5D-ED0F-15C8-FE09-2DA30D9850A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0953" y="9925639"/>
            <a:ext cx="3240000" cy="3240000"/>
          </a:xfrm>
          <a:prstGeom prst="rect">
            <a:avLst/>
          </a:prstGeom>
        </p:spPr>
      </p:pic>
      <p:pic>
        <p:nvPicPr>
          <p:cNvPr id="18" name="Resim 17">
            <a:extLst>
              <a:ext uri="{FF2B5EF4-FFF2-40B4-BE49-F238E27FC236}">
                <a16:creationId xmlns:a16="http://schemas.microsoft.com/office/drawing/2014/main" id="{7E472F63-B17B-8CCA-C80B-3629FCD6298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041781" y="9925639"/>
            <a:ext cx="3240000" cy="3240000"/>
          </a:xfrm>
          <a:prstGeom prst="rect">
            <a:avLst/>
          </a:prstGeom>
        </p:spPr>
      </p:pic>
      <p:sp>
        <p:nvSpPr>
          <p:cNvPr id="19" name="Shape 11">
            <a:extLst>
              <a:ext uri="{FF2B5EF4-FFF2-40B4-BE49-F238E27FC236}">
                <a16:creationId xmlns:a16="http://schemas.microsoft.com/office/drawing/2014/main" id="{6EA66F01-E9CF-3092-342E-596C87E53487}"/>
              </a:ext>
            </a:extLst>
          </p:cNvPr>
          <p:cNvSpPr/>
          <p:nvPr/>
        </p:nvSpPr>
        <p:spPr>
          <a:xfrm>
            <a:off x="1440063" y="2702654"/>
            <a:ext cx="20669944" cy="1547979"/>
          </a:xfrm>
          <a:prstGeom prst="roundRect">
            <a:avLst>
              <a:gd name="adj" fmla="val 5653"/>
            </a:avLst>
          </a:prstGeom>
          <a:solidFill>
            <a:srgbClr val="182567">
              <a:alpha val="90000"/>
            </a:srgbClr>
          </a:solidFill>
          <a:ln w="7620">
            <a:solidFill>
              <a:schemeClr val="tx1"/>
            </a:solidFill>
            <a:prstDash val="solid"/>
          </a:ln>
        </p:spPr>
        <p:txBody>
          <a:bodyPr/>
          <a:lstStyle/>
          <a:p>
            <a:pPr algn="ctr"/>
            <a:r>
              <a:rPr lang="tr-TR" sz="4000">
                <a:solidFill>
                  <a:srgbClr val="FF5466"/>
                </a:solidFill>
              </a:rPr>
              <a:t>Sanal Mühendisler : Kusursuz üretim sistemi için kalite, üretim ve bakım konularında eksiksiz çözümler sunan güçlü bir ekip.</a:t>
            </a:r>
            <a:endParaRPr lang="tr-TR" sz="4000" dirty="0">
              <a:solidFill>
                <a:srgbClr val="FF5466"/>
              </a:solidFill>
            </a:endParaRPr>
          </a:p>
        </p:txBody>
      </p:sp>
      <p:pic>
        <p:nvPicPr>
          <p:cNvPr id="13" name="Image" descr="Image">
            <a:extLst>
              <a:ext uri="{FF2B5EF4-FFF2-40B4-BE49-F238E27FC236}">
                <a16:creationId xmlns:a16="http://schemas.microsoft.com/office/drawing/2014/main" id="{284EF891-E805-7C59-D2E5-411FA298CDFA}"/>
              </a:ext>
            </a:extLst>
          </p:cNvPr>
          <p:cNvPicPr>
            <a:picLocks noChangeAspect="1"/>
          </p:cNvPicPr>
          <p:nvPr/>
        </p:nvPicPr>
        <p:blipFill>
          <a:blip r:embed="rId7"/>
          <a:stretch>
            <a:fillRect/>
          </a:stretch>
        </p:blipFill>
        <p:spPr>
          <a:xfrm rot="16200000">
            <a:off x="479062" y="1037341"/>
            <a:ext cx="1547978" cy="1548000"/>
          </a:xfrm>
          <a:prstGeom prst="rect">
            <a:avLst/>
          </a:prstGeom>
          <a:ln w="12700">
            <a:miter lim="400000"/>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61C4A"/>
        </a:solidFill>
        <a:effectLst/>
      </p:bgPr>
    </p:bg>
    <p:spTree>
      <p:nvGrpSpPr>
        <p:cNvPr id="1" name=""/>
        <p:cNvGrpSpPr/>
        <p:nvPr/>
      </p:nvGrpSpPr>
      <p:grpSpPr>
        <a:xfrm>
          <a:off x="0" y="0"/>
          <a:ext cx="0" cy="0"/>
          <a:chOff x="0" y="0"/>
          <a:chExt cx="0" cy="0"/>
        </a:xfrm>
      </p:grpSpPr>
      <p:sp>
        <p:nvSpPr>
          <p:cNvPr id="13" name="Shape 1">
            <a:extLst>
              <a:ext uri="{FF2B5EF4-FFF2-40B4-BE49-F238E27FC236}">
                <a16:creationId xmlns:a16="http://schemas.microsoft.com/office/drawing/2014/main" id="{24527F29-DF5F-7BC8-6E11-54535C2CA77D}"/>
              </a:ext>
            </a:extLst>
          </p:cNvPr>
          <p:cNvSpPr/>
          <p:nvPr/>
        </p:nvSpPr>
        <p:spPr>
          <a:xfrm>
            <a:off x="301554" y="3789586"/>
            <a:ext cx="23780892" cy="9382391"/>
          </a:xfrm>
          <a:prstGeom prst="roundRect">
            <a:avLst>
              <a:gd name="adj" fmla="val 3930"/>
            </a:avLst>
          </a:prstGeom>
          <a:solidFill>
            <a:srgbClr val="261C4A">
              <a:alpha val="90000"/>
            </a:srgbClr>
          </a:solidFill>
          <a:ln w="15240">
            <a:solidFill>
              <a:schemeClr val="tx1"/>
            </a:solidFill>
            <a:prstDash val="solid"/>
          </a:ln>
        </p:spPr>
        <p:txBody>
          <a:bodyPr/>
          <a:lstStyle/>
          <a:p>
            <a:endParaRPr lang="tr-TR" sz="3600" dirty="0">
              <a:solidFill>
                <a:schemeClr val="tx1"/>
              </a:solidFill>
              <a:latin typeface="Poppins Light" panose="00000400000000000000" pitchFamily="2" charset="-94"/>
              <a:cs typeface="Poppins Light" panose="00000400000000000000" pitchFamily="2" charset="-94"/>
            </a:endParaRPr>
          </a:p>
        </p:txBody>
      </p:sp>
      <p:sp>
        <p:nvSpPr>
          <p:cNvPr id="217" name="Title is here."/>
          <p:cNvSpPr txBox="1"/>
          <p:nvPr/>
        </p:nvSpPr>
        <p:spPr>
          <a:xfrm>
            <a:off x="2363359" y="1411344"/>
            <a:ext cx="24304576" cy="12359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nSpc>
                <a:spcPct val="70000"/>
              </a:lnSpc>
              <a:defRPr sz="17000">
                <a:solidFill>
                  <a:srgbClr val="ED616A"/>
                </a:solidFill>
                <a:latin typeface="Poppins Medium"/>
                <a:ea typeface="Poppins Medium"/>
                <a:cs typeface="Poppins Medium"/>
                <a:sym typeface="Poppins Medium"/>
              </a:defRPr>
            </a:lvl1pPr>
          </a:lstStyle>
          <a:p>
            <a:pPr>
              <a:lnSpc>
                <a:spcPts val="8167"/>
              </a:lnSpc>
            </a:pPr>
            <a:r>
              <a:rPr lang="en-US" sz="9600">
                <a:solidFill>
                  <a:srgbClr val="FF5466"/>
                </a:solidFill>
                <a:latin typeface="Poppins Light" panose="00000400000000000000" pitchFamily="2" charset="-94"/>
                <a:ea typeface="Tomorrow Semi Bold" pitchFamily="34" charset="-122"/>
                <a:cs typeface="Poppins Light" panose="00000400000000000000" pitchFamily="2" charset="-94"/>
              </a:rPr>
              <a:t>APIoT: Gelişmiş IoT Cihazı</a:t>
            </a:r>
            <a:endParaRPr lang="en-US" sz="9600" dirty="0">
              <a:solidFill>
                <a:srgbClr val="FF5466"/>
              </a:solidFill>
              <a:latin typeface="Poppins Light" panose="00000400000000000000" pitchFamily="2" charset="-94"/>
              <a:cs typeface="Poppins Light" panose="00000400000000000000" pitchFamily="2" charset="-94"/>
            </a:endParaRPr>
          </a:p>
        </p:txBody>
      </p:sp>
      <p:pic>
        <p:nvPicPr>
          <p:cNvPr id="220" name="Image" descr="Image"/>
          <p:cNvPicPr>
            <a:picLocks noChangeAspect="1"/>
          </p:cNvPicPr>
          <p:nvPr/>
        </p:nvPicPr>
        <p:blipFill>
          <a:blip r:embed="rId2"/>
          <a:stretch>
            <a:fillRect/>
          </a:stretch>
        </p:blipFill>
        <p:spPr>
          <a:xfrm rot="16200000">
            <a:off x="897386" y="4756952"/>
            <a:ext cx="838588" cy="838601"/>
          </a:xfrm>
          <a:prstGeom prst="rect">
            <a:avLst/>
          </a:prstGeom>
          <a:ln w="12700">
            <a:miter lim="400000"/>
          </a:ln>
        </p:spPr>
      </p:pic>
      <p:pic>
        <p:nvPicPr>
          <p:cNvPr id="221" name="Image" descr="Image"/>
          <p:cNvPicPr>
            <a:picLocks noChangeAspect="1"/>
          </p:cNvPicPr>
          <p:nvPr/>
        </p:nvPicPr>
        <p:blipFill>
          <a:blip r:embed="rId2"/>
          <a:stretch>
            <a:fillRect/>
          </a:stretch>
        </p:blipFill>
        <p:spPr>
          <a:xfrm>
            <a:off x="16239996" y="4772701"/>
            <a:ext cx="838588" cy="838600"/>
          </a:xfrm>
          <a:prstGeom prst="rect">
            <a:avLst/>
          </a:prstGeom>
          <a:ln w="12700">
            <a:miter lim="400000"/>
          </a:ln>
        </p:spPr>
      </p:pic>
      <p:sp>
        <p:nvSpPr>
          <p:cNvPr id="3" name="Text 1">
            <a:extLst>
              <a:ext uri="{FF2B5EF4-FFF2-40B4-BE49-F238E27FC236}">
                <a16:creationId xmlns:a16="http://schemas.microsoft.com/office/drawing/2014/main" id="{AD873CCC-3E57-7BF9-1434-148A3DB7B41C}"/>
              </a:ext>
            </a:extLst>
          </p:cNvPr>
          <p:cNvSpPr/>
          <p:nvPr/>
        </p:nvSpPr>
        <p:spPr>
          <a:xfrm>
            <a:off x="2007069" y="4980860"/>
            <a:ext cx="4163615" cy="520303"/>
          </a:xfrm>
          <a:prstGeom prst="rect">
            <a:avLst/>
          </a:prstGeom>
          <a:noFill/>
          <a:ln/>
        </p:spPr>
        <p:txBody>
          <a:bodyPr wrap="none" lIns="0" tIns="0" rIns="0" bIns="0" rtlCol="0" anchor="t"/>
          <a:lstStyle/>
          <a:p>
            <a:pPr>
              <a:lnSpc>
                <a:spcPts val="4083"/>
              </a:lnSpc>
            </a:pPr>
            <a:r>
              <a:rPr lang="en-US" sz="3600">
                <a:solidFill>
                  <a:srgbClr val="FF5466"/>
                </a:solidFill>
                <a:latin typeface="Poppins Light" panose="00000400000000000000" pitchFamily="2" charset="-94"/>
                <a:ea typeface="Tomorrow Semi Bold" pitchFamily="34" charset="-122"/>
                <a:cs typeface="Poppins Light" panose="00000400000000000000" pitchFamily="2" charset="-94"/>
              </a:rPr>
              <a:t>Genel bakış</a:t>
            </a:r>
            <a:endParaRPr lang="en-US" sz="3600" dirty="0">
              <a:solidFill>
                <a:srgbClr val="FF5466"/>
              </a:solidFill>
              <a:latin typeface="Poppins Light" panose="00000400000000000000" pitchFamily="2" charset="-94"/>
              <a:cs typeface="Poppins Light" panose="00000400000000000000" pitchFamily="2" charset="-94"/>
            </a:endParaRPr>
          </a:p>
        </p:txBody>
      </p:sp>
      <p:sp>
        <p:nvSpPr>
          <p:cNvPr id="4" name="Text 2">
            <a:extLst>
              <a:ext uri="{FF2B5EF4-FFF2-40B4-BE49-F238E27FC236}">
                <a16:creationId xmlns:a16="http://schemas.microsoft.com/office/drawing/2014/main" id="{7CC3592D-4CDF-62F9-03AB-E2CD751C99E5}"/>
              </a:ext>
            </a:extLst>
          </p:cNvPr>
          <p:cNvSpPr/>
          <p:nvPr/>
        </p:nvSpPr>
        <p:spPr>
          <a:xfrm>
            <a:off x="2007068" y="5834143"/>
            <a:ext cx="5417860" cy="4797028"/>
          </a:xfrm>
          <a:prstGeom prst="rect">
            <a:avLst/>
          </a:prstGeom>
          <a:noFill/>
          <a:ln/>
        </p:spPr>
        <p:txBody>
          <a:bodyPr wrap="square" lIns="0" tIns="0" rIns="0" bIns="0" rtlCol="0" anchor="t"/>
          <a:lstStyle/>
          <a:p>
            <a:pPr>
              <a:lnSpc>
                <a:spcPts val="4167"/>
              </a:lnSpc>
            </a:pPr>
            <a:r>
              <a:rPr lang="en-US" sz="3200">
                <a:solidFill>
                  <a:schemeClr val="tx1"/>
                </a:solidFill>
                <a:latin typeface="Poppins Light" panose="00000400000000000000" pitchFamily="2" charset="-94"/>
                <a:ea typeface="Tomorrow" pitchFamily="34" charset="-122"/>
                <a:cs typeface="Poppins Light" panose="00000400000000000000" pitchFamily="2" charset="-94"/>
              </a:rPr>
              <a:t>APIoT, uzaktan izleme, kontrol, ölçüm ve veri toplama için üretilmiştir ve bu da onu akıllı üretim ve Endüstri 4.0 girişimlerinin ayrılmaz bir parçası haline getirir.</a:t>
            </a:r>
            <a:endParaRPr lang="en-US" sz="3200" dirty="0">
              <a:solidFill>
                <a:schemeClr val="tx1"/>
              </a:solidFill>
              <a:latin typeface="Poppins Light" panose="00000400000000000000" pitchFamily="2" charset="-94"/>
              <a:cs typeface="Poppins Light" panose="00000400000000000000" pitchFamily="2" charset="-94"/>
            </a:endParaRPr>
          </a:p>
        </p:txBody>
      </p:sp>
      <p:sp>
        <p:nvSpPr>
          <p:cNvPr id="5" name="Text 3">
            <a:extLst>
              <a:ext uri="{FF2B5EF4-FFF2-40B4-BE49-F238E27FC236}">
                <a16:creationId xmlns:a16="http://schemas.microsoft.com/office/drawing/2014/main" id="{75A750F1-78FC-9F62-F288-FC7BB3BD483A}"/>
              </a:ext>
            </a:extLst>
          </p:cNvPr>
          <p:cNvSpPr/>
          <p:nvPr/>
        </p:nvSpPr>
        <p:spPr>
          <a:xfrm>
            <a:off x="9640562" y="4980860"/>
            <a:ext cx="4163615" cy="520303"/>
          </a:xfrm>
          <a:prstGeom prst="rect">
            <a:avLst/>
          </a:prstGeom>
          <a:noFill/>
          <a:ln/>
        </p:spPr>
        <p:txBody>
          <a:bodyPr wrap="none" lIns="0" tIns="0" rIns="0" bIns="0" rtlCol="0" anchor="t"/>
          <a:lstStyle/>
          <a:p>
            <a:pPr>
              <a:lnSpc>
                <a:spcPts val="4083"/>
              </a:lnSpc>
            </a:pPr>
            <a:r>
              <a:rPr lang="en-US" sz="3600">
                <a:solidFill>
                  <a:srgbClr val="FF5466"/>
                </a:solidFill>
                <a:latin typeface="Poppins Light" panose="00000400000000000000" pitchFamily="2" charset="-94"/>
                <a:ea typeface="Tomorrow Semi Bold" pitchFamily="34" charset="-122"/>
                <a:cs typeface="Poppins Light" panose="00000400000000000000" pitchFamily="2" charset="-94"/>
              </a:rPr>
              <a:t>Yararlı Bilgiler</a:t>
            </a:r>
            <a:endParaRPr lang="en-US" sz="3600" dirty="0">
              <a:solidFill>
                <a:srgbClr val="FF5466"/>
              </a:solidFill>
              <a:latin typeface="Poppins Light" panose="00000400000000000000" pitchFamily="2" charset="-94"/>
              <a:cs typeface="Poppins Light" panose="00000400000000000000" pitchFamily="2" charset="-94"/>
            </a:endParaRPr>
          </a:p>
        </p:txBody>
      </p:sp>
      <p:sp>
        <p:nvSpPr>
          <p:cNvPr id="6" name="Text 4">
            <a:extLst>
              <a:ext uri="{FF2B5EF4-FFF2-40B4-BE49-F238E27FC236}">
                <a16:creationId xmlns:a16="http://schemas.microsoft.com/office/drawing/2014/main" id="{35683377-DB0B-EB8C-6AED-3B475B773DCC}"/>
              </a:ext>
            </a:extLst>
          </p:cNvPr>
          <p:cNvSpPr/>
          <p:nvPr/>
        </p:nvSpPr>
        <p:spPr>
          <a:xfrm>
            <a:off x="9437361" y="5834142"/>
            <a:ext cx="6808390" cy="2132013"/>
          </a:xfrm>
          <a:prstGeom prst="rect">
            <a:avLst/>
          </a:prstGeom>
          <a:noFill/>
          <a:ln/>
        </p:spPr>
        <p:txBody>
          <a:bodyPr wrap="square" lIns="0" tIns="0" rIns="0" bIns="0" rtlCol="0" anchor="t"/>
          <a:lstStyle/>
          <a:p>
            <a:pPr>
              <a:lnSpc>
                <a:spcPts val="4167"/>
              </a:lnSpc>
              <a:buSzPct val="100000"/>
            </a:pPr>
            <a:r>
              <a:rPr lang="en-US" sz="3200" u="sng">
                <a:solidFill>
                  <a:schemeClr val="tx1"/>
                </a:solidFill>
                <a:latin typeface="Poppins Light" panose="00000400000000000000" pitchFamily="2" charset="-94"/>
                <a:ea typeface="Tomorrow" pitchFamily="34" charset="-122"/>
                <a:cs typeface="Poppins Light" panose="00000400000000000000" pitchFamily="2" charset="-94"/>
              </a:rPr>
              <a:t>Kapsamlı İzleme: Basınç, akış, sıcaklık vb. gibi kritik proses parametreleri.</a:t>
            </a:r>
            <a:endParaRPr lang="en-US" sz="3200" dirty="0">
              <a:solidFill>
                <a:schemeClr val="tx1"/>
              </a:solidFill>
              <a:latin typeface="Poppins Light" panose="00000400000000000000" pitchFamily="2" charset="-94"/>
              <a:cs typeface="Poppins Light" panose="00000400000000000000" pitchFamily="2" charset="-94"/>
            </a:endParaRPr>
          </a:p>
        </p:txBody>
      </p:sp>
      <p:sp>
        <p:nvSpPr>
          <p:cNvPr id="7" name="Text 5">
            <a:extLst>
              <a:ext uri="{FF2B5EF4-FFF2-40B4-BE49-F238E27FC236}">
                <a16:creationId xmlns:a16="http://schemas.microsoft.com/office/drawing/2014/main" id="{646A16F4-A99C-385B-B02C-9B3CC246B808}"/>
              </a:ext>
            </a:extLst>
          </p:cNvPr>
          <p:cNvSpPr/>
          <p:nvPr/>
        </p:nvSpPr>
        <p:spPr>
          <a:xfrm>
            <a:off x="9437361" y="8410778"/>
            <a:ext cx="6808390" cy="1162962"/>
          </a:xfrm>
          <a:prstGeom prst="rect">
            <a:avLst/>
          </a:prstGeom>
          <a:noFill/>
          <a:ln/>
        </p:spPr>
        <p:txBody>
          <a:bodyPr wrap="square" lIns="0" tIns="0" rIns="0" bIns="0" rtlCol="0" anchor="t"/>
          <a:lstStyle/>
          <a:p>
            <a:pPr>
              <a:lnSpc>
                <a:spcPts val="4167"/>
              </a:lnSpc>
              <a:buSzPct val="100000"/>
            </a:pPr>
            <a:r>
              <a:rPr lang="en-US" sz="3200" u="sng">
                <a:solidFill>
                  <a:schemeClr val="tx1"/>
                </a:solidFill>
                <a:latin typeface="Poppins Light" panose="00000400000000000000" pitchFamily="2" charset="-94"/>
                <a:ea typeface="Tomorrow" pitchFamily="34" charset="-122"/>
                <a:cs typeface="Poppins Light" panose="00000400000000000000" pitchFamily="2" charset="-94"/>
              </a:rPr>
              <a:t>Kullanıcı Dostu Arayüz: Web ve mobil platformlar üzerinden sorunsuz çalışma</a:t>
            </a:r>
            <a:endParaRPr lang="en-US" sz="3200" dirty="0">
              <a:solidFill>
                <a:schemeClr val="tx1"/>
              </a:solidFill>
              <a:latin typeface="Poppins Light" panose="00000400000000000000" pitchFamily="2" charset="-94"/>
              <a:cs typeface="Poppins Light" panose="00000400000000000000" pitchFamily="2" charset="-94"/>
            </a:endParaRPr>
          </a:p>
        </p:txBody>
      </p:sp>
      <p:sp>
        <p:nvSpPr>
          <p:cNvPr id="8" name="Text 6">
            <a:extLst>
              <a:ext uri="{FF2B5EF4-FFF2-40B4-BE49-F238E27FC236}">
                <a16:creationId xmlns:a16="http://schemas.microsoft.com/office/drawing/2014/main" id="{8E2FAEC2-F566-4E42-7C77-1903B952DFCE}"/>
              </a:ext>
            </a:extLst>
          </p:cNvPr>
          <p:cNvSpPr/>
          <p:nvPr/>
        </p:nvSpPr>
        <p:spPr>
          <a:xfrm>
            <a:off x="9437361" y="10317274"/>
            <a:ext cx="6808390" cy="2132013"/>
          </a:xfrm>
          <a:prstGeom prst="rect">
            <a:avLst/>
          </a:prstGeom>
          <a:noFill/>
          <a:ln/>
        </p:spPr>
        <p:txBody>
          <a:bodyPr wrap="square" lIns="0" tIns="0" rIns="0" bIns="0" rtlCol="0" anchor="t"/>
          <a:lstStyle/>
          <a:p>
            <a:pPr>
              <a:lnSpc>
                <a:spcPts val="4167"/>
              </a:lnSpc>
              <a:buSzPct val="100000"/>
            </a:pPr>
            <a:r>
              <a:rPr lang="en-US" sz="3200" u="sng">
                <a:solidFill>
                  <a:schemeClr val="tx1"/>
                </a:solidFill>
                <a:latin typeface="Poppins Light" panose="00000400000000000000" pitchFamily="2" charset="-94"/>
                <a:ea typeface="Tomorrow" pitchFamily="34" charset="-122"/>
                <a:cs typeface="Poppins Light" panose="00000400000000000000" pitchFamily="2" charset="-94"/>
              </a:rPr>
              <a:t>Uyarlanabilirlik: Modüler ve çok kanallı tasarım, çok çeşitli uygulamaları destekler ve çeşitli endüstriyel ekipmanlarla entegre edilebilir.</a:t>
            </a:r>
            <a:endParaRPr lang="en-US" sz="3200" dirty="0">
              <a:solidFill>
                <a:schemeClr val="tx1"/>
              </a:solidFill>
              <a:latin typeface="Poppins Light" panose="00000400000000000000" pitchFamily="2" charset="-94"/>
              <a:cs typeface="Poppins Light" panose="00000400000000000000" pitchFamily="2" charset="-94"/>
            </a:endParaRPr>
          </a:p>
        </p:txBody>
      </p:sp>
      <p:sp>
        <p:nvSpPr>
          <p:cNvPr id="9" name="Text 7">
            <a:extLst>
              <a:ext uri="{FF2B5EF4-FFF2-40B4-BE49-F238E27FC236}">
                <a16:creationId xmlns:a16="http://schemas.microsoft.com/office/drawing/2014/main" id="{02A215E3-3852-5746-C616-58078AAF95F1}"/>
              </a:ext>
            </a:extLst>
          </p:cNvPr>
          <p:cNvSpPr/>
          <p:nvPr/>
        </p:nvSpPr>
        <p:spPr>
          <a:xfrm>
            <a:off x="17274056" y="4980860"/>
            <a:ext cx="4694437" cy="520303"/>
          </a:xfrm>
          <a:prstGeom prst="rect">
            <a:avLst/>
          </a:prstGeom>
          <a:noFill/>
          <a:ln/>
        </p:spPr>
        <p:txBody>
          <a:bodyPr wrap="none" lIns="0" tIns="0" rIns="0" bIns="0" rtlCol="0" anchor="t"/>
          <a:lstStyle/>
          <a:p>
            <a:pPr>
              <a:lnSpc>
                <a:spcPts val="4083"/>
              </a:lnSpc>
            </a:pPr>
            <a:r>
              <a:rPr lang="en-US" sz="3600">
                <a:solidFill>
                  <a:srgbClr val="FF5466"/>
                </a:solidFill>
                <a:latin typeface="Poppins Light" panose="00000400000000000000" pitchFamily="2" charset="-94"/>
                <a:ea typeface="Tomorrow Semi Bold" pitchFamily="34" charset="-122"/>
                <a:cs typeface="Poppins Light" panose="00000400000000000000" pitchFamily="2" charset="-94"/>
              </a:rPr>
              <a:t>Gelişmiş Yetenekler</a:t>
            </a:r>
            <a:endParaRPr lang="en-US" sz="3600" dirty="0">
              <a:solidFill>
                <a:srgbClr val="FF5466"/>
              </a:solidFill>
              <a:latin typeface="Poppins Light" panose="00000400000000000000" pitchFamily="2" charset="-94"/>
              <a:cs typeface="Poppins Light" panose="00000400000000000000" pitchFamily="2" charset="-94"/>
            </a:endParaRPr>
          </a:p>
        </p:txBody>
      </p:sp>
      <p:sp>
        <p:nvSpPr>
          <p:cNvPr id="10" name="Text 8">
            <a:extLst>
              <a:ext uri="{FF2B5EF4-FFF2-40B4-BE49-F238E27FC236}">
                <a16:creationId xmlns:a16="http://schemas.microsoft.com/office/drawing/2014/main" id="{0DA29ADA-2A1E-3D8D-B899-E4F561B7264F}"/>
              </a:ext>
            </a:extLst>
          </p:cNvPr>
          <p:cNvSpPr/>
          <p:nvPr/>
        </p:nvSpPr>
        <p:spPr>
          <a:xfrm>
            <a:off x="17274056" y="5834143"/>
            <a:ext cx="6808390" cy="4797028"/>
          </a:xfrm>
          <a:prstGeom prst="rect">
            <a:avLst/>
          </a:prstGeom>
          <a:noFill/>
          <a:ln/>
        </p:spPr>
        <p:txBody>
          <a:bodyPr wrap="square" lIns="0" tIns="0" rIns="0" bIns="0" rtlCol="0" anchor="t"/>
          <a:lstStyle/>
          <a:p>
            <a:pPr>
              <a:lnSpc>
                <a:spcPts val="4167"/>
              </a:lnSpc>
            </a:pPr>
            <a:r>
              <a:rPr lang="en-US" sz="3200">
                <a:solidFill>
                  <a:schemeClr val="tx1"/>
                </a:solidFill>
                <a:latin typeface="Poppins Light" panose="00000400000000000000" pitchFamily="2" charset="-94"/>
                <a:ea typeface="Tomorrow" pitchFamily="34" charset="-122"/>
                <a:cs typeface="Poppins Light" panose="00000400000000000000" pitchFamily="2" charset="-94"/>
              </a:rPr>
              <a:t>Kullanıcılar Apiot'u kendileri programlayabilirler.  . Bir zamanlama tablosu, programlanmış röle anahtarlamasını mümkün kılarak APIoT'yi binalar, fabrikalar ve diğer endüstriyel ortamlardaki otomatik kontrol sistemleri için mükemmel hale getirir.</a:t>
            </a:r>
            <a:endParaRPr lang="en-US" sz="3200" dirty="0">
              <a:solidFill>
                <a:schemeClr val="tx1"/>
              </a:solidFill>
              <a:latin typeface="Poppins Light" panose="00000400000000000000" pitchFamily="2" charset="-94"/>
              <a:cs typeface="Poppins Light" panose="00000400000000000000" pitchFamily="2" charset="-94"/>
            </a:endParaRPr>
          </a:p>
        </p:txBody>
      </p:sp>
      <p:pic>
        <p:nvPicPr>
          <p:cNvPr id="12" name="Image" descr="Image">
            <a:extLst>
              <a:ext uri="{FF2B5EF4-FFF2-40B4-BE49-F238E27FC236}">
                <a16:creationId xmlns:a16="http://schemas.microsoft.com/office/drawing/2014/main" id="{CAC6F070-326E-72B9-09B6-6A006D885B92}"/>
              </a:ext>
            </a:extLst>
          </p:cNvPr>
          <p:cNvPicPr>
            <a:picLocks noChangeAspect="1"/>
          </p:cNvPicPr>
          <p:nvPr/>
        </p:nvPicPr>
        <p:blipFill>
          <a:blip r:embed="rId2"/>
          <a:stretch>
            <a:fillRect/>
          </a:stretch>
        </p:blipFill>
        <p:spPr>
          <a:xfrm rot="16200000">
            <a:off x="8566154" y="4763048"/>
            <a:ext cx="838588" cy="838601"/>
          </a:xfrm>
          <a:prstGeom prst="rect">
            <a:avLst/>
          </a:prstGeom>
          <a:ln w="12700">
            <a:miter lim="400000"/>
          </a:ln>
        </p:spPr>
      </p:pic>
      <p:sp>
        <p:nvSpPr>
          <p:cNvPr id="14" name="Metin kutusu 13">
            <a:extLst>
              <a:ext uri="{FF2B5EF4-FFF2-40B4-BE49-F238E27FC236}">
                <a16:creationId xmlns:a16="http://schemas.microsoft.com/office/drawing/2014/main" id="{3BEC433F-97EB-0C82-F002-332FE9070DDB}"/>
              </a:ext>
            </a:extLst>
          </p:cNvPr>
          <p:cNvSpPr txBox="1"/>
          <p:nvPr/>
        </p:nvSpPr>
        <p:spPr>
          <a:xfrm>
            <a:off x="897379" y="11835427"/>
            <a:ext cx="6527549" cy="13444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90000"/>
              </a:lnSpc>
              <a:spcBef>
                <a:spcPts val="4500"/>
              </a:spcBef>
              <a:spcAft>
                <a:spcPts val="0"/>
              </a:spcAft>
              <a:buClrTx/>
              <a:buSzTx/>
              <a:buFontTx/>
              <a:buNone/>
              <a:tabLst/>
            </a:pPr>
            <a:r>
              <a:rPr kumimoji="0" lang="tr-TR" sz="4800" b="0" i="0" u="none" strike="noStrike" cap="none" spc="0" normalizeH="0" baseline="0" dirty="0">
                <a:ln>
                  <a:noFill/>
                </a:ln>
                <a:solidFill>
                  <a:srgbClr val="FF5466"/>
                </a:solidFill>
                <a:effectLst/>
                <a:uFillTx/>
                <a:latin typeface="+mn-lt"/>
                <a:ea typeface="+mn-ea"/>
                <a:cs typeface="+mn-cs"/>
                <a:sym typeface="Helvetica Neue"/>
              </a:rPr>
              <a:t>www.apiot.net</a:t>
            </a:r>
          </a:p>
        </p:txBody>
      </p:sp>
      <p:pic>
        <p:nvPicPr>
          <p:cNvPr id="15" name="Image" descr="Image">
            <a:extLst>
              <a:ext uri="{FF2B5EF4-FFF2-40B4-BE49-F238E27FC236}">
                <a16:creationId xmlns:a16="http://schemas.microsoft.com/office/drawing/2014/main" id="{221F72B2-0B0B-D2A7-11AB-FB9ED45450B4}"/>
              </a:ext>
            </a:extLst>
          </p:cNvPr>
          <p:cNvPicPr>
            <a:picLocks noChangeAspect="1"/>
          </p:cNvPicPr>
          <p:nvPr/>
        </p:nvPicPr>
        <p:blipFill>
          <a:blip r:embed="rId2"/>
          <a:stretch>
            <a:fillRect/>
          </a:stretch>
        </p:blipFill>
        <p:spPr>
          <a:xfrm rot="16200000">
            <a:off x="479062" y="1037341"/>
            <a:ext cx="1547978" cy="1548000"/>
          </a:xfrm>
          <a:prstGeom prst="rect">
            <a:avLst/>
          </a:prstGeom>
          <a:ln w="12700">
            <a:miter lim="400000"/>
          </a:ln>
        </p:spPr>
      </p:pic>
    </p:spTree>
    <p:extLst>
      <p:ext uri="{BB962C8B-B14F-4D97-AF65-F5344CB8AC3E}">
        <p14:creationId xmlns:p14="http://schemas.microsoft.com/office/powerpoint/2010/main" val="2200664677"/>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61C4A"/>
        </a:solidFill>
        <a:effectLst/>
      </p:bgPr>
    </p:bg>
    <p:spTree>
      <p:nvGrpSpPr>
        <p:cNvPr id="1" name=""/>
        <p:cNvGrpSpPr/>
        <p:nvPr/>
      </p:nvGrpSpPr>
      <p:grpSpPr>
        <a:xfrm>
          <a:off x="0" y="0"/>
          <a:ext cx="0" cy="0"/>
          <a:chOff x="0" y="0"/>
          <a:chExt cx="0" cy="0"/>
        </a:xfrm>
      </p:grpSpPr>
      <p:pic>
        <p:nvPicPr>
          <p:cNvPr id="16" name="Resim 15">
            <a:extLst>
              <a:ext uri="{FF2B5EF4-FFF2-40B4-BE49-F238E27FC236}">
                <a16:creationId xmlns:a16="http://schemas.microsoft.com/office/drawing/2014/main" id="{037D7F92-CEFA-5C15-FB5A-A1E0B4C7CA28}"/>
              </a:ext>
            </a:extLst>
          </p:cNvPr>
          <p:cNvPicPr>
            <a:picLocks noChangeAspect="1"/>
          </p:cNvPicPr>
          <p:nvPr/>
        </p:nvPicPr>
        <p:blipFill>
          <a:blip r:embed="rId2">
            <a:alphaModFix amt="5000"/>
            <a:extLst>
              <a:ext uri="{28A0092B-C50C-407E-A947-70E740481C1C}">
                <a14:useLocalDpi xmlns:a14="http://schemas.microsoft.com/office/drawing/2010/main" val="0"/>
              </a:ext>
            </a:extLst>
          </a:blip>
          <a:srcRect t="8651" b="12602"/>
          <a:stretch/>
        </p:blipFill>
        <p:spPr>
          <a:xfrm>
            <a:off x="0" y="1"/>
            <a:ext cx="24384000" cy="13716000"/>
          </a:xfrm>
          <a:prstGeom prst="rect">
            <a:avLst/>
          </a:prstGeom>
        </p:spPr>
      </p:pic>
      <p:pic>
        <p:nvPicPr>
          <p:cNvPr id="15" name="Resim 14">
            <a:extLst>
              <a:ext uri="{FF2B5EF4-FFF2-40B4-BE49-F238E27FC236}">
                <a16:creationId xmlns:a16="http://schemas.microsoft.com/office/drawing/2014/main" id="{C6453307-FB90-2A5F-63C2-8F696C3EA99B}"/>
              </a:ext>
            </a:extLst>
          </p:cNvPr>
          <p:cNvPicPr>
            <a:picLocks noChangeAspect="1"/>
          </p:cNvPicPr>
          <p:nvPr/>
        </p:nvPicPr>
        <p:blipFill>
          <a:blip r:embed="rId2">
            <a:extLst>
              <a:ext uri="{28A0092B-C50C-407E-A947-70E740481C1C}">
                <a14:useLocalDpi xmlns:a14="http://schemas.microsoft.com/office/drawing/2010/main" val="0"/>
              </a:ext>
            </a:extLst>
          </a:blip>
          <a:srcRect t="8651" b="12602"/>
          <a:stretch/>
        </p:blipFill>
        <p:spPr>
          <a:xfrm>
            <a:off x="4407408" y="1661590"/>
            <a:ext cx="14727936" cy="11597798"/>
          </a:xfrm>
          <a:prstGeom prst="rect">
            <a:avLst/>
          </a:prstGeom>
        </p:spPr>
      </p:pic>
      <p:cxnSp>
        <p:nvCxnSpPr>
          <p:cNvPr id="26" name="Bağlayıcı: Dirsek 25">
            <a:extLst>
              <a:ext uri="{FF2B5EF4-FFF2-40B4-BE49-F238E27FC236}">
                <a16:creationId xmlns:a16="http://schemas.microsoft.com/office/drawing/2014/main" id="{BE5D3BB0-14D9-3A24-8CF8-EA0F0EA53FDA}"/>
              </a:ext>
            </a:extLst>
          </p:cNvPr>
          <p:cNvCxnSpPr>
            <a:cxnSpLocks/>
          </p:cNvCxnSpPr>
          <p:nvPr/>
        </p:nvCxnSpPr>
        <p:spPr>
          <a:xfrm flipV="1">
            <a:off x="15563088" y="5321808"/>
            <a:ext cx="4151376" cy="1785023"/>
          </a:xfrm>
          <a:prstGeom prst="bentConnector3">
            <a:avLst>
              <a:gd name="adj1" fmla="val 50000"/>
            </a:avLst>
          </a:prstGeom>
          <a:ln w="76200">
            <a:solidFill>
              <a:srgbClr val="FF5466"/>
            </a:solidFill>
            <a:prstDash val="sysDash"/>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27" name="Metin kutusu 26">
            <a:extLst>
              <a:ext uri="{FF2B5EF4-FFF2-40B4-BE49-F238E27FC236}">
                <a16:creationId xmlns:a16="http://schemas.microsoft.com/office/drawing/2014/main" id="{776B5F12-35B7-96AA-ED3C-BB71E56E7563}"/>
              </a:ext>
            </a:extLst>
          </p:cNvPr>
          <p:cNvSpPr txBox="1"/>
          <p:nvPr/>
        </p:nvSpPr>
        <p:spPr>
          <a:xfrm>
            <a:off x="20221629" y="3319640"/>
            <a:ext cx="4151375" cy="45807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nSpc>
                <a:spcPct val="100000"/>
              </a:lnSpc>
            </a:pPr>
            <a:r>
              <a:rPr lang="tr-TR" sz="3600" dirty="0">
                <a:solidFill>
                  <a:srgbClr val="FF5466"/>
                </a:solidFill>
                <a:latin typeface="Poppins Light" panose="00000400000000000000" pitchFamily="2" charset="-94"/>
                <a:cs typeface="Poppins Light" panose="00000400000000000000" pitchFamily="2" charset="-94"/>
              </a:rPr>
              <a:t>Kalite kontrol
</a:t>
            </a:r>
            <a:r>
              <a:rPr lang="tr-TR" sz="3600" dirty="0">
                <a:solidFill>
                  <a:schemeClr val="tx1"/>
                </a:solidFill>
                <a:latin typeface="Poppins Light" panose="00000400000000000000" pitchFamily="2" charset="-94"/>
                <a:cs typeface="Poppins Light" panose="00000400000000000000" pitchFamily="2" charset="-94"/>
              </a:rPr>
              <a:t>Kritik proses parametreleri verileri (sıcaklık, akış, basınç, soğutma sistemi)</a:t>
            </a:r>
            <a:endParaRPr kumimoji="0" lang="tr-TR" sz="3600" b="0" i="0" u="none" strike="noStrike" cap="none" spc="0" normalizeH="0" baseline="0" dirty="0">
              <a:ln>
                <a:noFill/>
              </a:ln>
              <a:solidFill>
                <a:schemeClr val="tx1"/>
              </a:solidFill>
              <a:effectLst/>
              <a:uFillTx/>
              <a:latin typeface="Poppins Light" panose="00000400000000000000" pitchFamily="2" charset="-94"/>
              <a:cs typeface="Poppins Light" panose="00000400000000000000" pitchFamily="2" charset="-94"/>
              <a:sym typeface="Helvetica Neue"/>
            </a:endParaRPr>
          </a:p>
        </p:txBody>
      </p:sp>
      <p:cxnSp>
        <p:nvCxnSpPr>
          <p:cNvPr id="30" name="Bağlayıcı: Dirsek 29">
            <a:extLst>
              <a:ext uri="{FF2B5EF4-FFF2-40B4-BE49-F238E27FC236}">
                <a16:creationId xmlns:a16="http://schemas.microsoft.com/office/drawing/2014/main" id="{CA9CFF2F-4F92-FFCC-AEF4-507979332214}"/>
              </a:ext>
            </a:extLst>
          </p:cNvPr>
          <p:cNvCxnSpPr/>
          <p:nvPr/>
        </p:nvCxnSpPr>
        <p:spPr>
          <a:xfrm flipV="1">
            <a:off x="11887200" y="9314688"/>
            <a:ext cx="8162544" cy="731520"/>
          </a:xfrm>
          <a:prstGeom prst="bentConnector3">
            <a:avLst/>
          </a:prstGeom>
          <a:ln w="76200">
            <a:solidFill>
              <a:srgbClr val="FF5466"/>
            </a:solidFill>
            <a:prstDash val="sysDash"/>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35" name="Metin kutusu 34">
            <a:extLst>
              <a:ext uri="{FF2B5EF4-FFF2-40B4-BE49-F238E27FC236}">
                <a16:creationId xmlns:a16="http://schemas.microsoft.com/office/drawing/2014/main" id="{10F512A0-4BB7-99C5-D4EE-297C7EA3701B}"/>
              </a:ext>
            </a:extLst>
          </p:cNvPr>
          <p:cNvSpPr txBox="1"/>
          <p:nvPr/>
        </p:nvSpPr>
        <p:spPr>
          <a:xfrm>
            <a:off x="20374030" y="8382987"/>
            <a:ext cx="3461330" cy="34727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nSpc>
                <a:spcPct val="100000"/>
              </a:lnSpc>
            </a:pPr>
            <a:r>
              <a:rPr lang="tr-TR" sz="3600" dirty="0">
                <a:solidFill>
                  <a:srgbClr val="FF5466"/>
                </a:solidFill>
                <a:latin typeface="Poppins Light" panose="00000400000000000000" pitchFamily="2" charset="-94"/>
                <a:cs typeface="Poppins Light" panose="00000400000000000000" pitchFamily="2" charset="-94"/>
              </a:rPr>
              <a:t>Arıza kontrolü
</a:t>
            </a:r>
            <a:r>
              <a:rPr lang="tr-TR" sz="3600" dirty="0">
                <a:solidFill>
                  <a:schemeClr val="tx1"/>
                </a:solidFill>
                <a:latin typeface="Poppins Light" panose="00000400000000000000" pitchFamily="2" charset="-94"/>
                <a:cs typeface="Poppins Light" panose="00000400000000000000" pitchFamily="2" charset="-94"/>
              </a:rPr>
              <a:t>Giriş sinyali: Valf, pompa, sensör</a:t>
            </a:r>
            <a:endParaRPr kumimoji="0" lang="tr-TR" sz="3600" b="0" i="0" u="none" strike="noStrike" cap="none" spc="0" normalizeH="0" baseline="0" dirty="0">
              <a:ln>
                <a:noFill/>
              </a:ln>
              <a:solidFill>
                <a:schemeClr val="tx1"/>
              </a:solidFill>
              <a:effectLst/>
              <a:uFillTx/>
              <a:latin typeface="Poppins Light" panose="00000400000000000000" pitchFamily="2" charset="-94"/>
              <a:cs typeface="Poppins Light" panose="00000400000000000000" pitchFamily="2" charset="-94"/>
              <a:sym typeface="Helvetica Neue"/>
            </a:endParaRPr>
          </a:p>
        </p:txBody>
      </p:sp>
      <p:cxnSp>
        <p:nvCxnSpPr>
          <p:cNvPr id="36" name="Bağlayıcı: Dirsek 35">
            <a:extLst>
              <a:ext uri="{FF2B5EF4-FFF2-40B4-BE49-F238E27FC236}">
                <a16:creationId xmlns:a16="http://schemas.microsoft.com/office/drawing/2014/main" id="{3E34AAE3-59CA-7802-534D-23CB53F5A1FA}"/>
              </a:ext>
            </a:extLst>
          </p:cNvPr>
          <p:cNvCxnSpPr>
            <a:cxnSpLocks/>
          </p:cNvCxnSpPr>
          <p:nvPr/>
        </p:nvCxnSpPr>
        <p:spPr>
          <a:xfrm rot="10800000">
            <a:off x="4078224" y="3573974"/>
            <a:ext cx="5084064" cy="1144328"/>
          </a:xfrm>
          <a:prstGeom prst="bentConnector3">
            <a:avLst>
              <a:gd name="adj1" fmla="val 50000"/>
            </a:avLst>
          </a:prstGeom>
          <a:ln w="76200">
            <a:solidFill>
              <a:srgbClr val="FF5466"/>
            </a:solidFill>
            <a:prstDash val="sysDash"/>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39" name="Metin kutusu 38">
            <a:extLst>
              <a:ext uri="{FF2B5EF4-FFF2-40B4-BE49-F238E27FC236}">
                <a16:creationId xmlns:a16="http://schemas.microsoft.com/office/drawing/2014/main" id="{58A363E1-ABD7-5DAD-AA52-0836F27E8B34}"/>
              </a:ext>
            </a:extLst>
          </p:cNvPr>
          <p:cNvSpPr txBox="1"/>
          <p:nvPr/>
        </p:nvSpPr>
        <p:spPr>
          <a:xfrm>
            <a:off x="574535" y="2911918"/>
            <a:ext cx="3723458" cy="29187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nSpc>
                <a:spcPct val="100000"/>
              </a:lnSpc>
            </a:pPr>
            <a:r>
              <a:rPr lang="tr-TR" sz="3600" dirty="0">
                <a:solidFill>
                  <a:srgbClr val="FF5466"/>
                </a:solidFill>
                <a:latin typeface="Poppins Light" panose="00000400000000000000" pitchFamily="2" charset="-94"/>
                <a:cs typeface="Poppins Light" panose="00000400000000000000" pitchFamily="2" charset="-94"/>
              </a:rPr>
              <a:t>Enerji kontrolü
</a:t>
            </a:r>
            <a:r>
              <a:rPr lang="tr-TR" sz="3600" dirty="0">
                <a:solidFill>
                  <a:schemeClr val="tx1"/>
                </a:solidFill>
                <a:latin typeface="Poppins Light" panose="00000400000000000000" pitchFamily="2" charset="-94"/>
                <a:cs typeface="Poppins Light" panose="00000400000000000000" pitchFamily="2" charset="-94"/>
              </a:rPr>
              <a:t>Elektrik, hava, su tüketimi</a:t>
            </a:r>
            <a:endParaRPr kumimoji="0" lang="tr-TR" sz="3600" b="0" i="0" u="none" strike="noStrike" cap="none" spc="0" normalizeH="0" baseline="0" dirty="0">
              <a:ln>
                <a:noFill/>
              </a:ln>
              <a:solidFill>
                <a:schemeClr val="tx1"/>
              </a:solidFill>
              <a:effectLst/>
              <a:uFillTx/>
              <a:latin typeface="Poppins Light" panose="00000400000000000000" pitchFamily="2" charset="-94"/>
              <a:cs typeface="Poppins Light" panose="00000400000000000000" pitchFamily="2" charset="-94"/>
              <a:sym typeface="Helvetica Neue"/>
            </a:endParaRPr>
          </a:p>
        </p:txBody>
      </p:sp>
      <p:cxnSp>
        <p:nvCxnSpPr>
          <p:cNvPr id="40" name="Bağlayıcı: Dirsek 39">
            <a:extLst>
              <a:ext uri="{FF2B5EF4-FFF2-40B4-BE49-F238E27FC236}">
                <a16:creationId xmlns:a16="http://schemas.microsoft.com/office/drawing/2014/main" id="{21AD4220-6710-1312-7AC8-C1EF43591FF1}"/>
              </a:ext>
            </a:extLst>
          </p:cNvPr>
          <p:cNvCxnSpPr>
            <a:cxnSpLocks/>
          </p:cNvCxnSpPr>
          <p:nvPr/>
        </p:nvCxnSpPr>
        <p:spPr>
          <a:xfrm rot="10800000" flipV="1">
            <a:off x="4334256" y="7211531"/>
            <a:ext cx="7830312" cy="1786167"/>
          </a:xfrm>
          <a:prstGeom prst="bentConnector3">
            <a:avLst>
              <a:gd name="adj1" fmla="val 50000"/>
            </a:avLst>
          </a:prstGeom>
          <a:ln w="76200">
            <a:solidFill>
              <a:srgbClr val="FF5466"/>
            </a:solidFill>
            <a:prstDash val="sysDash"/>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43" name="Metin kutusu 42">
            <a:extLst>
              <a:ext uri="{FF2B5EF4-FFF2-40B4-BE49-F238E27FC236}">
                <a16:creationId xmlns:a16="http://schemas.microsoft.com/office/drawing/2014/main" id="{F177746D-D83C-5AAF-E722-45AEC240C371}"/>
              </a:ext>
            </a:extLst>
          </p:cNvPr>
          <p:cNvSpPr txBox="1"/>
          <p:nvPr/>
        </p:nvSpPr>
        <p:spPr>
          <a:xfrm>
            <a:off x="286511" y="7675568"/>
            <a:ext cx="3723458" cy="40267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nSpc>
                <a:spcPct val="100000"/>
              </a:lnSpc>
            </a:pPr>
            <a:r>
              <a:rPr lang="tr-TR" sz="3600" dirty="0">
                <a:solidFill>
                  <a:srgbClr val="FF5466"/>
                </a:solidFill>
                <a:latin typeface="Poppins Light" panose="00000400000000000000" pitchFamily="2" charset="-94"/>
                <a:cs typeface="Poppins Light" panose="00000400000000000000" pitchFamily="2" charset="-94"/>
              </a:rPr>
              <a:t>Verimlilik kontrolü
</a:t>
            </a:r>
            <a:r>
              <a:rPr lang="tr-TR" sz="3600" dirty="0">
                <a:solidFill>
                  <a:schemeClr val="tx1"/>
                </a:solidFill>
                <a:latin typeface="Poppins Light" panose="00000400000000000000" pitchFamily="2" charset="-94"/>
                <a:cs typeface="Poppins Light" panose="00000400000000000000" pitchFamily="2" charset="-94"/>
              </a:rPr>
              <a:t>Çevrim süresi, sarf malzemesi tüketimi</a:t>
            </a:r>
            <a:endParaRPr kumimoji="0" lang="tr-TR" sz="3600" b="0" i="0" u="none" strike="noStrike" cap="none" spc="0" normalizeH="0" baseline="0" dirty="0">
              <a:ln>
                <a:noFill/>
              </a:ln>
              <a:solidFill>
                <a:schemeClr val="tx1"/>
              </a:solidFill>
              <a:effectLst/>
              <a:uFillTx/>
              <a:latin typeface="Poppins Light" panose="00000400000000000000" pitchFamily="2" charset="-94"/>
              <a:cs typeface="Poppins Light" panose="00000400000000000000" pitchFamily="2" charset="-94"/>
              <a:sym typeface="Helvetica Neue"/>
            </a:endParaRPr>
          </a:p>
        </p:txBody>
      </p:sp>
      <p:pic>
        <p:nvPicPr>
          <p:cNvPr id="3" name="Image" descr="Image">
            <a:extLst>
              <a:ext uri="{FF2B5EF4-FFF2-40B4-BE49-F238E27FC236}">
                <a16:creationId xmlns:a16="http://schemas.microsoft.com/office/drawing/2014/main" id="{6651F1E8-F002-A31C-BE5B-24EC009176D4}"/>
              </a:ext>
            </a:extLst>
          </p:cNvPr>
          <p:cNvPicPr>
            <a:picLocks noChangeAspect="1"/>
          </p:cNvPicPr>
          <p:nvPr/>
        </p:nvPicPr>
        <p:blipFill>
          <a:blip r:embed="rId3"/>
          <a:stretch>
            <a:fillRect/>
          </a:stretch>
        </p:blipFill>
        <p:spPr>
          <a:xfrm rot="16200000">
            <a:off x="479062" y="1037341"/>
            <a:ext cx="1547978" cy="1548000"/>
          </a:xfrm>
          <a:prstGeom prst="rect">
            <a:avLst/>
          </a:prstGeom>
          <a:ln w="12700">
            <a:miter lim="400000"/>
          </a:ln>
        </p:spPr>
      </p:pic>
      <p:sp>
        <p:nvSpPr>
          <p:cNvPr id="6" name="Text 0">
            <a:extLst>
              <a:ext uri="{FF2B5EF4-FFF2-40B4-BE49-F238E27FC236}">
                <a16:creationId xmlns:a16="http://schemas.microsoft.com/office/drawing/2014/main" id="{FB7208FD-62EF-6F53-ABC7-73E2991662C8}"/>
              </a:ext>
            </a:extLst>
          </p:cNvPr>
          <p:cNvSpPr/>
          <p:nvPr/>
        </p:nvSpPr>
        <p:spPr>
          <a:xfrm>
            <a:off x="1185047" y="576916"/>
            <a:ext cx="21404306" cy="1210072"/>
          </a:xfrm>
          <a:prstGeom prst="rect">
            <a:avLst/>
          </a:prstGeom>
          <a:noFill/>
          <a:ln/>
        </p:spPr>
        <p:txBody>
          <a:bodyPr wrap="none" lIns="0" tIns="0" rIns="0" bIns="0" rtlCol="0" anchor="t"/>
          <a:lstStyle/>
          <a:p>
            <a:pPr algn="r">
              <a:lnSpc>
                <a:spcPts val="9500"/>
              </a:lnSpc>
            </a:pPr>
            <a:r>
              <a:rPr lang="tr-TR" sz="9600" dirty="0">
                <a:solidFill>
                  <a:srgbClr val="FF5466"/>
                </a:solidFill>
                <a:latin typeface="Poppins Light" panose="00000400000000000000" pitchFamily="2" charset="-94"/>
                <a:cs typeface="Poppins Light" panose="00000400000000000000" pitchFamily="2" charset="-94"/>
              </a:rPr>
              <a:t>Akıllı Sistem, Çoklu Çözümler: 
</a:t>
            </a:r>
            <a:r>
              <a:rPr lang="tr-TR" sz="9600" dirty="0" err="1">
                <a:solidFill>
                  <a:srgbClr val="FF5466"/>
                </a:solidFill>
                <a:latin typeface="Poppins Light" panose="00000400000000000000" pitchFamily="2" charset="-94"/>
                <a:cs typeface="Poppins Light" panose="00000400000000000000" pitchFamily="2" charset="-94"/>
              </a:rPr>
              <a:t>Apravisor</a:t>
            </a:r>
            <a:endParaRPr lang="en-US" sz="9600" dirty="0">
              <a:solidFill>
                <a:srgbClr val="FF5466"/>
              </a:solidFill>
              <a:latin typeface="Poppins Light" panose="00000400000000000000" pitchFamily="2" charset="-94"/>
              <a:cs typeface="Poppins Light" panose="00000400000000000000" pitchFamily="2" charset="-94"/>
            </a:endParaRPr>
          </a:p>
        </p:txBody>
      </p:sp>
    </p:spTree>
    <p:extLst>
      <p:ext uri="{BB962C8B-B14F-4D97-AF65-F5344CB8AC3E}">
        <p14:creationId xmlns:p14="http://schemas.microsoft.com/office/powerpoint/2010/main" val="2945533807"/>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61C4A"/>
        </a:solidFill>
        <a:effectLst/>
      </p:bgPr>
    </p:bg>
    <p:spTree>
      <p:nvGrpSpPr>
        <p:cNvPr id="1" name=""/>
        <p:cNvGrpSpPr/>
        <p:nvPr/>
      </p:nvGrpSpPr>
      <p:grpSpPr>
        <a:xfrm>
          <a:off x="0" y="0"/>
          <a:ext cx="0" cy="0"/>
          <a:chOff x="0" y="0"/>
          <a:chExt cx="0" cy="0"/>
        </a:xfrm>
      </p:grpSpPr>
      <p:pic>
        <p:nvPicPr>
          <p:cNvPr id="218" name="Image" descr="Image"/>
          <p:cNvPicPr>
            <a:picLocks noChangeAspect="1"/>
          </p:cNvPicPr>
          <p:nvPr/>
        </p:nvPicPr>
        <p:blipFill>
          <a:blip r:embed="rId2">
            <a:alphaModFix amt="4000"/>
          </a:blip>
          <a:stretch>
            <a:fillRect/>
          </a:stretch>
        </p:blipFill>
        <p:spPr>
          <a:xfrm>
            <a:off x="10436181" y="-212058"/>
            <a:ext cx="14114513" cy="14114716"/>
          </a:xfrm>
          <a:prstGeom prst="rect">
            <a:avLst/>
          </a:prstGeom>
          <a:ln w="12700">
            <a:miter lim="400000"/>
          </a:ln>
        </p:spPr>
      </p:pic>
      <p:sp>
        <p:nvSpPr>
          <p:cNvPr id="2" name="Text 0">
            <a:extLst>
              <a:ext uri="{FF2B5EF4-FFF2-40B4-BE49-F238E27FC236}">
                <a16:creationId xmlns:a16="http://schemas.microsoft.com/office/drawing/2014/main" id="{157FB63B-3482-AC40-D5B9-C10E4458B684}"/>
              </a:ext>
            </a:extLst>
          </p:cNvPr>
          <p:cNvSpPr/>
          <p:nvPr/>
        </p:nvSpPr>
        <p:spPr>
          <a:xfrm>
            <a:off x="2447808" y="1037351"/>
            <a:ext cx="12555935" cy="1285875"/>
          </a:xfrm>
          <a:prstGeom prst="rect">
            <a:avLst/>
          </a:prstGeom>
          <a:noFill/>
          <a:ln/>
        </p:spPr>
        <p:txBody>
          <a:bodyPr wrap="none" lIns="0" tIns="0" rIns="0" bIns="0" rtlCol="0" anchor="t"/>
          <a:lstStyle/>
          <a:p>
            <a:pPr>
              <a:lnSpc>
                <a:spcPts val="10084"/>
              </a:lnSpc>
            </a:pPr>
            <a:r>
              <a:rPr lang="tr-TR" sz="8800">
                <a:solidFill>
                  <a:srgbClr val="FF5466"/>
                </a:solidFill>
                <a:latin typeface="Poppins Light" panose="00000400000000000000" pitchFamily="2" charset="-94"/>
                <a:ea typeface="Roboto Medium" pitchFamily="34" charset="-122"/>
                <a:cs typeface="Poppins Light" panose="00000400000000000000" pitchFamily="2" charset="-94"/>
              </a:rPr>
              <a:t>Sanal Kalite Mühendisi Başarı Puanı</a:t>
            </a:r>
            <a:endParaRPr lang="en-US" sz="8800" dirty="0">
              <a:solidFill>
                <a:srgbClr val="FF5466"/>
              </a:solidFill>
              <a:latin typeface="Poppins Light" panose="00000400000000000000" pitchFamily="2" charset="-94"/>
              <a:cs typeface="Poppins Light" panose="00000400000000000000" pitchFamily="2" charset="-94"/>
            </a:endParaRPr>
          </a:p>
        </p:txBody>
      </p:sp>
      <p:pic>
        <p:nvPicPr>
          <p:cNvPr id="6" name="Resim 5">
            <a:extLst>
              <a:ext uri="{FF2B5EF4-FFF2-40B4-BE49-F238E27FC236}">
                <a16:creationId xmlns:a16="http://schemas.microsoft.com/office/drawing/2014/main" id="{FD07ADA3-58B7-909B-6FAE-374CAE5FA2EF}"/>
              </a:ext>
            </a:extLst>
          </p:cNvPr>
          <p:cNvPicPr>
            <a:picLocks noChangeAspect="1"/>
          </p:cNvPicPr>
          <p:nvPr/>
        </p:nvPicPr>
        <p:blipFill>
          <a:blip r:embed="rId3">
            <a:alphaModFix/>
            <a:extLst>
              <a:ext uri="{28A0092B-C50C-407E-A947-70E740481C1C}">
                <a14:useLocalDpi xmlns:a14="http://schemas.microsoft.com/office/drawing/2010/main" val="0"/>
              </a:ext>
            </a:extLst>
          </a:blip>
          <a:srcRect l="3639" t="21116"/>
          <a:stretch/>
        </p:blipFill>
        <p:spPr>
          <a:xfrm>
            <a:off x="7496200" y="9285258"/>
            <a:ext cx="7044507" cy="3998084"/>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Resim 7">
            <a:extLst>
              <a:ext uri="{FF2B5EF4-FFF2-40B4-BE49-F238E27FC236}">
                <a16:creationId xmlns:a16="http://schemas.microsoft.com/office/drawing/2014/main" id="{A3E915AB-3F8B-9FD0-EDDA-F42742AD8462}"/>
              </a:ext>
            </a:extLst>
          </p:cNvPr>
          <p:cNvPicPr>
            <a:picLocks noChangeAspect="1"/>
          </p:cNvPicPr>
          <p:nvPr/>
        </p:nvPicPr>
        <p:blipFill>
          <a:blip r:embed="rId4">
            <a:alphaModFix/>
            <a:extLst>
              <a:ext uri="{28A0092B-C50C-407E-A947-70E740481C1C}">
                <a14:useLocalDpi xmlns:a14="http://schemas.microsoft.com/office/drawing/2010/main" val="0"/>
              </a:ext>
            </a:extLst>
          </a:blip>
          <a:srcRect l="16377" t="9091" r="25305" b="7975"/>
          <a:stretch/>
        </p:blipFill>
        <p:spPr>
          <a:xfrm>
            <a:off x="312519" y="3059975"/>
            <a:ext cx="6835073" cy="10223367"/>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Resim 8">
            <a:extLst>
              <a:ext uri="{FF2B5EF4-FFF2-40B4-BE49-F238E27FC236}">
                <a16:creationId xmlns:a16="http://schemas.microsoft.com/office/drawing/2014/main" id="{1EC79D79-DBF2-0A54-EE58-661F6E1902DD}"/>
              </a:ext>
            </a:extLst>
          </p:cNvPr>
          <p:cNvPicPr>
            <a:picLocks noChangeAspect="1"/>
          </p:cNvPicPr>
          <p:nvPr/>
        </p:nvPicPr>
        <p:blipFill>
          <a:blip r:embed="rId5">
            <a:alphaModFix/>
            <a:extLst>
              <a:ext uri="{28A0092B-C50C-407E-A947-70E740481C1C}">
                <a14:useLocalDpi xmlns:a14="http://schemas.microsoft.com/office/drawing/2010/main" val="0"/>
              </a:ext>
            </a:extLst>
          </a:blip>
          <a:srcRect l="5880" t="22159" r="3040" b="8695"/>
          <a:stretch/>
        </p:blipFill>
        <p:spPr>
          <a:xfrm>
            <a:off x="7496201" y="3079174"/>
            <a:ext cx="7044507" cy="5863471"/>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Metin kutusu 3">
            <a:extLst>
              <a:ext uri="{FF2B5EF4-FFF2-40B4-BE49-F238E27FC236}">
                <a16:creationId xmlns:a16="http://schemas.microsoft.com/office/drawing/2014/main" id="{6CA237DC-FCE9-3CC3-9777-400BC1EDAE48}"/>
              </a:ext>
            </a:extLst>
          </p:cNvPr>
          <p:cNvSpPr txBox="1"/>
          <p:nvPr/>
        </p:nvSpPr>
        <p:spPr>
          <a:xfrm>
            <a:off x="14987574" y="7067000"/>
            <a:ext cx="9396425" cy="639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685800" indent="-685800">
              <a:buFont typeface="Wingdings" panose="05000000000000000000" pitchFamily="2" charset="2"/>
              <a:buChar char="ü"/>
            </a:pPr>
            <a:r>
              <a:rPr lang="en-US" sz="3600">
                <a:solidFill>
                  <a:srgbClr val="FF5466"/>
                </a:solidFill>
                <a:latin typeface="Poppins Light" panose="00000400000000000000" pitchFamily="2" charset="-94"/>
                <a:cs typeface="Poppins Light" panose="00000400000000000000" pitchFamily="2" charset="-94"/>
              </a:rPr>
              <a:t>Otonom sistem ile kritik hataların tespiti
Önceden var olan kalite problemlerinin raporlanması
Ürünler arasında karşılaştırma yaparak hataların kök neden analizi
Cobot ile haberleşerek otonom hurda ürün ayrıştırma</a:t>
            </a:r>
            <a:endParaRPr kumimoji="0" lang="tr-TR" sz="3600" i="0" u="none" strike="noStrike" cap="none" spc="0" normalizeH="0" baseline="0" dirty="0">
              <a:ln>
                <a:noFill/>
              </a:ln>
              <a:solidFill>
                <a:srgbClr val="FF5466"/>
              </a:solidFill>
              <a:effectLst/>
              <a:uFillTx/>
              <a:latin typeface="Poppins Light" panose="00000400000000000000" pitchFamily="2" charset="-94"/>
              <a:cs typeface="Poppins Light" panose="00000400000000000000" pitchFamily="2" charset="-94"/>
              <a:sym typeface="Helvetica Neue"/>
            </a:endParaRPr>
          </a:p>
        </p:txBody>
      </p:sp>
      <p:pic>
        <p:nvPicPr>
          <p:cNvPr id="11" name="Resim 10">
            <a:extLst>
              <a:ext uri="{FF2B5EF4-FFF2-40B4-BE49-F238E27FC236}">
                <a16:creationId xmlns:a16="http://schemas.microsoft.com/office/drawing/2014/main" id="{D063E5F2-FA82-E295-6673-739BD84ACB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67750" y="3059975"/>
            <a:ext cx="7922450" cy="4150776"/>
          </a:xfrm>
          <a:prstGeom prst="rect">
            <a:avLst/>
          </a:prstGeom>
        </p:spPr>
      </p:pic>
      <p:pic>
        <p:nvPicPr>
          <p:cNvPr id="5" name="Image" descr="Image">
            <a:extLst>
              <a:ext uri="{FF2B5EF4-FFF2-40B4-BE49-F238E27FC236}">
                <a16:creationId xmlns:a16="http://schemas.microsoft.com/office/drawing/2014/main" id="{FC758B18-A2B9-1D95-9CBA-73CC171B093D}"/>
              </a:ext>
            </a:extLst>
          </p:cNvPr>
          <p:cNvPicPr>
            <a:picLocks noChangeAspect="1"/>
          </p:cNvPicPr>
          <p:nvPr/>
        </p:nvPicPr>
        <p:blipFill>
          <a:blip r:embed="rId7"/>
          <a:stretch>
            <a:fillRect/>
          </a:stretch>
        </p:blipFill>
        <p:spPr>
          <a:xfrm rot="16200000">
            <a:off x="479062" y="1037341"/>
            <a:ext cx="1547978" cy="1548000"/>
          </a:xfrm>
          <a:prstGeom prst="rect">
            <a:avLst/>
          </a:prstGeom>
          <a:ln w="12700">
            <a:miter lim="400000"/>
          </a:ln>
        </p:spPr>
      </p:pic>
    </p:spTree>
    <p:extLst>
      <p:ext uri="{BB962C8B-B14F-4D97-AF65-F5344CB8AC3E}">
        <p14:creationId xmlns:p14="http://schemas.microsoft.com/office/powerpoint/2010/main" val="2637560260"/>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61C4A"/>
        </a:solidFill>
        <a:effectLst/>
      </p:bgPr>
    </p:bg>
    <p:spTree>
      <p:nvGrpSpPr>
        <p:cNvPr id="1" name="">
          <a:extLst>
            <a:ext uri="{FF2B5EF4-FFF2-40B4-BE49-F238E27FC236}">
              <a16:creationId xmlns:a16="http://schemas.microsoft.com/office/drawing/2014/main" id="{B5D8452F-5C98-6A7C-3E0C-73B293907CEB}"/>
            </a:ext>
          </a:extLst>
        </p:cNvPr>
        <p:cNvGrpSpPr/>
        <p:nvPr/>
      </p:nvGrpSpPr>
      <p:grpSpPr>
        <a:xfrm>
          <a:off x="0" y="0"/>
          <a:ext cx="0" cy="0"/>
          <a:chOff x="0" y="0"/>
          <a:chExt cx="0" cy="0"/>
        </a:xfrm>
      </p:grpSpPr>
      <p:pic>
        <p:nvPicPr>
          <p:cNvPr id="218" name="Image" descr="Image">
            <a:extLst>
              <a:ext uri="{FF2B5EF4-FFF2-40B4-BE49-F238E27FC236}">
                <a16:creationId xmlns:a16="http://schemas.microsoft.com/office/drawing/2014/main" id="{C8BF6FE2-6720-AF62-35CA-608B34784A79}"/>
              </a:ext>
            </a:extLst>
          </p:cNvPr>
          <p:cNvPicPr>
            <a:picLocks noChangeAspect="1"/>
          </p:cNvPicPr>
          <p:nvPr/>
        </p:nvPicPr>
        <p:blipFill>
          <a:blip r:embed="rId2">
            <a:alphaModFix amt="4000"/>
          </a:blip>
          <a:stretch>
            <a:fillRect/>
          </a:stretch>
        </p:blipFill>
        <p:spPr>
          <a:xfrm>
            <a:off x="10436181" y="-212058"/>
            <a:ext cx="14114513" cy="14114716"/>
          </a:xfrm>
          <a:prstGeom prst="rect">
            <a:avLst/>
          </a:prstGeom>
          <a:ln w="12700">
            <a:miter lim="400000"/>
          </a:ln>
        </p:spPr>
      </p:pic>
      <p:sp>
        <p:nvSpPr>
          <p:cNvPr id="2" name="Text 0">
            <a:extLst>
              <a:ext uri="{FF2B5EF4-FFF2-40B4-BE49-F238E27FC236}">
                <a16:creationId xmlns:a16="http://schemas.microsoft.com/office/drawing/2014/main" id="{DBD89BC7-6BD1-BEC3-F7FE-5675B3ADD8C2}"/>
              </a:ext>
            </a:extLst>
          </p:cNvPr>
          <p:cNvSpPr/>
          <p:nvPr/>
        </p:nvSpPr>
        <p:spPr>
          <a:xfrm>
            <a:off x="2258213" y="1081404"/>
            <a:ext cx="12555935" cy="1285875"/>
          </a:xfrm>
          <a:prstGeom prst="rect">
            <a:avLst/>
          </a:prstGeom>
          <a:noFill/>
          <a:ln/>
        </p:spPr>
        <p:txBody>
          <a:bodyPr wrap="none" lIns="0" tIns="0" rIns="0" bIns="0" rtlCol="0" anchor="t"/>
          <a:lstStyle/>
          <a:p>
            <a:pPr>
              <a:lnSpc>
                <a:spcPts val="10084"/>
              </a:lnSpc>
            </a:pPr>
            <a:r>
              <a:rPr lang="tr-TR" sz="8500" dirty="0">
                <a:solidFill>
                  <a:srgbClr val="FF5466"/>
                </a:solidFill>
                <a:latin typeface="Poppins Light" panose="00000400000000000000" pitchFamily="2" charset="-94"/>
                <a:ea typeface="Roboto Medium" pitchFamily="34" charset="-122"/>
                <a:cs typeface="Poppins Light" panose="00000400000000000000" pitchFamily="2" charset="-94"/>
              </a:rPr>
              <a:t>Sanal Üretim Mühendisi Başarı Noktaları</a:t>
            </a:r>
            <a:endParaRPr lang="en-US" sz="8500" dirty="0">
              <a:solidFill>
                <a:srgbClr val="FF5466"/>
              </a:solidFill>
              <a:latin typeface="Poppins Light" panose="00000400000000000000" pitchFamily="2" charset="-94"/>
              <a:cs typeface="Poppins Light" panose="00000400000000000000" pitchFamily="2" charset="-94"/>
            </a:endParaRPr>
          </a:p>
        </p:txBody>
      </p:sp>
      <p:pic>
        <p:nvPicPr>
          <p:cNvPr id="4" name="Resim 3">
            <a:extLst>
              <a:ext uri="{FF2B5EF4-FFF2-40B4-BE49-F238E27FC236}">
                <a16:creationId xmlns:a16="http://schemas.microsoft.com/office/drawing/2014/main" id="{4A93EFDB-E39B-6D36-F377-5C19CFF46C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6230" y="2728992"/>
            <a:ext cx="7560862" cy="39600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5" name="Resim 4">
            <a:extLst>
              <a:ext uri="{FF2B5EF4-FFF2-40B4-BE49-F238E27FC236}">
                <a16:creationId xmlns:a16="http://schemas.microsoft.com/office/drawing/2014/main" id="{3A72DE04-A7C8-845A-1160-7E0286C6443C}"/>
              </a:ext>
            </a:extLst>
          </p:cNvPr>
          <p:cNvPicPr>
            <a:picLocks noChangeAspect="1"/>
          </p:cNvPicPr>
          <p:nvPr/>
        </p:nvPicPr>
        <p:blipFill rotWithShape="1">
          <a:blip r:embed="rId4">
            <a:extLst>
              <a:ext uri="{28A0092B-C50C-407E-A947-70E740481C1C}">
                <a14:useLocalDpi xmlns:a14="http://schemas.microsoft.com/office/drawing/2010/main" val="0"/>
              </a:ext>
            </a:extLst>
          </a:blip>
          <a:srcRect l="2956" t="17347"/>
          <a:stretch/>
        </p:blipFill>
        <p:spPr>
          <a:xfrm>
            <a:off x="16925520" y="2576592"/>
            <a:ext cx="6501080" cy="3114535"/>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10" name="Resim 9">
            <a:extLst>
              <a:ext uri="{FF2B5EF4-FFF2-40B4-BE49-F238E27FC236}">
                <a16:creationId xmlns:a16="http://schemas.microsoft.com/office/drawing/2014/main" id="{58C9551E-4CD9-3829-49D5-A1E28A73A7DB}"/>
              </a:ext>
            </a:extLst>
          </p:cNvPr>
          <p:cNvPicPr>
            <a:picLocks noChangeAspect="1"/>
          </p:cNvPicPr>
          <p:nvPr/>
        </p:nvPicPr>
        <p:blipFill rotWithShape="1">
          <a:blip r:embed="rId5">
            <a:extLst>
              <a:ext uri="{28A0092B-C50C-407E-A947-70E740481C1C}">
                <a14:useLocalDpi xmlns:a14="http://schemas.microsoft.com/office/drawing/2010/main" val="0"/>
              </a:ext>
            </a:extLst>
          </a:blip>
          <a:srcRect t="7058"/>
          <a:stretch/>
        </p:blipFill>
        <p:spPr>
          <a:xfrm>
            <a:off x="1809347" y="8086915"/>
            <a:ext cx="7499547" cy="3960000"/>
          </a:xfrm>
          <a:prstGeom prst="rect">
            <a:avLst/>
          </a:prstGeom>
          <a:ln w="3175">
            <a:solidFill>
              <a:schemeClr val="tx1"/>
            </a:solidFill>
          </a:ln>
        </p:spPr>
      </p:pic>
      <p:pic>
        <p:nvPicPr>
          <p:cNvPr id="11" name="Resim 10">
            <a:extLst>
              <a:ext uri="{FF2B5EF4-FFF2-40B4-BE49-F238E27FC236}">
                <a16:creationId xmlns:a16="http://schemas.microsoft.com/office/drawing/2014/main" id="{1DDF5246-C84E-F607-5573-5F66A5A12FEF}"/>
              </a:ext>
            </a:extLst>
          </p:cNvPr>
          <p:cNvPicPr preferRelativeResize="0">
            <a:picLocks/>
          </p:cNvPicPr>
          <p:nvPr/>
        </p:nvPicPr>
        <p:blipFill>
          <a:blip r:embed="rId6" cstate="print">
            <a:extLst>
              <a:ext uri="{28A0092B-C50C-407E-A947-70E740481C1C}">
                <a14:useLocalDpi xmlns:a14="http://schemas.microsoft.com/office/drawing/2010/main" val="0"/>
              </a:ext>
            </a:extLst>
          </a:blip>
          <a:stretch>
            <a:fillRect/>
          </a:stretch>
        </p:blipFill>
        <p:spPr>
          <a:xfrm>
            <a:off x="16925520" y="10319681"/>
            <a:ext cx="6501080" cy="311453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2" name="Resim 11">
            <a:extLst>
              <a:ext uri="{FF2B5EF4-FFF2-40B4-BE49-F238E27FC236}">
                <a16:creationId xmlns:a16="http://schemas.microsoft.com/office/drawing/2014/main" id="{19567558-09FC-2A65-AB22-B7038345C3BA}"/>
              </a:ext>
            </a:extLst>
          </p:cNvPr>
          <p:cNvPicPr>
            <a:picLocks/>
          </p:cNvPicPr>
          <p:nvPr/>
        </p:nvPicPr>
        <p:blipFill>
          <a:blip r:embed="rId7"/>
          <a:stretch>
            <a:fillRect/>
          </a:stretch>
        </p:blipFill>
        <p:spPr>
          <a:xfrm>
            <a:off x="16925520" y="6547980"/>
            <a:ext cx="6584585" cy="311453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Text 3">
            <a:extLst>
              <a:ext uri="{FF2B5EF4-FFF2-40B4-BE49-F238E27FC236}">
                <a16:creationId xmlns:a16="http://schemas.microsoft.com/office/drawing/2014/main" id="{33147977-8C31-7FD5-3300-D48D08CE5105}"/>
              </a:ext>
            </a:extLst>
          </p:cNvPr>
          <p:cNvSpPr/>
          <p:nvPr/>
        </p:nvSpPr>
        <p:spPr>
          <a:xfrm>
            <a:off x="1809347" y="7249376"/>
            <a:ext cx="7509753" cy="804080"/>
          </a:xfrm>
          <a:prstGeom prst="rect">
            <a:avLst/>
          </a:prstGeom>
          <a:noFill/>
          <a:ln/>
        </p:spPr>
        <p:txBody>
          <a:bodyPr wrap="none" lIns="0" tIns="0" rIns="0" bIns="0" rtlCol="0" anchor="t"/>
          <a:lstStyle/>
          <a:p>
            <a:pPr>
              <a:lnSpc>
                <a:spcPts val="100"/>
              </a:lnSpc>
            </a:pPr>
            <a:r>
              <a:rPr lang="en-US" sz="3200">
                <a:solidFill>
                  <a:srgbClr val="FF5466"/>
                </a:solidFill>
                <a:latin typeface="Poppins Light" panose="00000400000000000000" pitchFamily="2" charset="-94"/>
                <a:cs typeface="Poppins Light" panose="00000400000000000000" pitchFamily="2" charset="-94"/>
              </a:rPr>
              <a:t>Gerçek Zamanlı Üretim Takibi,
Verimlilik İzleme ve Anomali Uyarıları</a:t>
            </a:r>
            <a:endParaRPr lang="en-US" sz="3200" dirty="0">
              <a:solidFill>
                <a:srgbClr val="FF5466"/>
              </a:solidFill>
              <a:latin typeface="Poppins Light" panose="00000400000000000000" pitchFamily="2" charset="-94"/>
              <a:cs typeface="Poppins Light" panose="00000400000000000000" pitchFamily="2" charset="-94"/>
            </a:endParaRPr>
          </a:p>
        </p:txBody>
      </p:sp>
      <p:sp>
        <p:nvSpPr>
          <p:cNvPr id="14" name="Text 3">
            <a:extLst>
              <a:ext uri="{FF2B5EF4-FFF2-40B4-BE49-F238E27FC236}">
                <a16:creationId xmlns:a16="http://schemas.microsoft.com/office/drawing/2014/main" id="{86E1EB32-FBF4-79C2-ED43-1136EB3AD1E2}"/>
              </a:ext>
            </a:extLst>
          </p:cNvPr>
          <p:cNvSpPr/>
          <p:nvPr/>
        </p:nvSpPr>
        <p:spPr>
          <a:xfrm>
            <a:off x="1931784" y="12624893"/>
            <a:ext cx="7509753" cy="804080"/>
          </a:xfrm>
          <a:prstGeom prst="rect">
            <a:avLst/>
          </a:prstGeom>
          <a:noFill/>
          <a:ln/>
        </p:spPr>
        <p:txBody>
          <a:bodyPr wrap="none" lIns="0" tIns="0" rIns="0" bIns="0" rtlCol="0" anchor="t"/>
          <a:lstStyle/>
          <a:p>
            <a:pPr>
              <a:lnSpc>
                <a:spcPts val="100"/>
              </a:lnSpc>
            </a:pPr>
            <a:r>
              <a:rPr lang="tr-TR" sz="3200">
                <a:solidFill>
                  <a:srgbClr val="FF5466"/>
                </a:solidFill>
                <a:latin typeface="Poppins Light" panose="00000400000000000000" pitchFamily="2" charset="-94"/>
                <a:cs typeface="Poppins Light" panose="00000400000000000000" pitchFamily="2" charset="-94"/>
              </a:rPr>
              <a:t>Çevrim Süresi Takibi (Faz Dökümü), 
En İyi Skor Belirleme ve Kayıp Analizi</a:t>
            </a:r>
            <a:endParaRPr lang="en-US" sz="3200" dirty="0">
              <a:solidFill>
                <a:srgbClr val="FF5466"/>
              </a:solidFill>
              <a:latin typeface="Poppins Light" panose="00000400000000000000" pitchFamily="2" charset="-94"/>
              <a:cs typeface="Poppins Light" panose="00000400000000000000" pitchFamily="2" charset="-94"/>
            </a:endParaRPr>
          </a:p>
        </p:txBody>
      </p:sp>
      <p:sp>
        <p:nvSpPr>
          <p:cNvPr id="16" name="Text 3">
            <a:extLst>
              <a:ext uri="{FF2B5EF4-FFF2-40B4-BE49-F238E27FC236}">
                <a16:creationId xmlns:a16="http://schemas.microsoft.com/office/drawing/2014/main" id="{0BE6A0AA-C04E-271C-6BFB-03BC3AAE017B}"/>
              </a:ext>
            </a:extLst>
          </p:cNvPr>
          <p:cNvSpPr/>
          <p:nvPr/>
        </p:nvSpPr>
        <p:spPr>
          <a:xfrm>
            <a:off x="11266191" y="6094200"/>
            <a:ext cx="5296057" cy="6219936"/>
          </a:xfrm>
          <a:prstGeom prst="rect">
            <a:avLst/>
          </a:prstGeom>
          <a:noFill/>
          <a:ln/>
        </p:spPr>
        <p:txBody>
          <a:bodyPr wrap="none" lIns="0" tIns="0" rIns="0" bIns="0" rtlCol="0" anchor="t"/>
          <a:lstStyle/>
          <a:p>
            <a:pPr algn="just">
              <a:lnSpc>
                <a:spcPts val="100"/>
              </a:lnSpc>
            </a:pPr>
            <a:r>
              <a:rPr lang="tr-TR" sz="3200">
                <a:solidFill>
                  <a:srgbClr val="FF5466"/>
                </a:solidFill>
                <a:latin typeface="Poppins Light" panose="00000400000000000000" pitchFamily="2" charset="-94"/>
                <a:cs typeface="Poppins Light" panose="00000400000000000000" pitchFamily="2" charset="-94"/>
              </a:rPr>
              <a:t>Gerçek Zamanlı 
Enerji Takibi  
En İyi Skor 
Kimlik 
ve
Kayıp Analizi</a:t>
            </a:r>
            <a:endParaRPr lang="en-US" sz="3200" dirty="0">
              <a:solidFill>
                <a:srgbClr val="FF5466"/>
              </a:solidFill>
              <a:latin typeface="Poppins Light" panose="00000400000000000000" pitchFamily="2" charset="-94"/>
              <a:cs typeface="Poppins Light" panose="00000400000000000000" pitchFamily="2" charset="-94"/>
            </a:endParaRPr>
          </a:p>
        </p:txBody>
      </p:sp>
      <p:cxnSp>
        <p:nvCxnSpPr>
          <p:cNvPr id="17" name="Bağlayıcı: Dirsek 16">
            <a:extLst>
              <a:ext uri="{FF2B5EF4-FFF2-40B4-BE49-F238E27FC236}">
                <a16:creationId xmlns:a16="http://schemas.microsoft.com/office/drawing/2014/main" id="{114B2950-B3D4-04C5-A93F-3E2374CBCB9A}"/>
              </a:ext>
            </a:extLst>
          </p:cNvPr>
          <p:cNvCxnSpPr>
            <a:cxnSpLocks/>
            <a:endCxn id="5" idx="1"/>
          </p:cNvCxnSpPr>
          <p:nvPr/>
        </p:nvCxnSpPr>
        <p:spPr>
          <a:xfrm rot="5400000" flipH="1" flipV="1">
            <a:off x="13820640" y="5000368"/>
            <a:ext cx="3971388" cy="2238372"/>
          </a:xfrm>
          <a:prstGeom prst="bentConnector2">
            <a:avLst/>
          </a:prstGeom>
          <a:ln w="76200">
            <a:solidFill>
              <a:srgbClr val="FF5466"/>
            </a:solidFill>
            <a:prstDash val="sysDash"/>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21" name="Bağlayıcı: Dirsek 20">
            <a:extLst>
              <a:ext uri="{FF2B5EF4-FFF2-40B4-BE49-F238E27FC236}">
                <a16:creationId xmlns:a16="http://schemas.microsoft.com/office/drawing/2014/main" id="{BEE56B27-4E19-5864-1F4E-92F854BF8155}"/>
              </a:ext>
            </a:extLst>
          </p:cNvPr>
          <p:cNvCxnSpPr>
            <a:cxnSpLocks/>
            <a:stCxn id="12" idx="1"/>
          </p:cNvCxnSpPr>
          <p:nvPr/>
        </p:nvCxnSpPr>
        <p:spPr>
          <a:xfrm rot="10800000" flipV="1">
            <a:off x="14687148" y="8105248"/>
            <a:ext cx="2238372" cy="12700"/>
          </a:xfrm>
          <a:prstGeom prst="bentConnector3">
            <a:avLst>
              <a:gd name="adj1" fmla="val 50000"/>
            </a:avLst>
          </a:prstGeom>
          <a:ln w="76200">
            <a:solidFill>
              <a:srgbClr val="FF5466"/>
            </a:solidFill>
            <a:prstDash val="sysDash"/>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24" name="Bağlayıcı: Dirsek 23">
            <a:extLst>
              <a:ext uri="{FF2B5EF4-FFF2-40B4-BE49-F238E27FC236}">
                <a16:creationId xmlns:a16="http://schemas.microsoft.com/office/drawing/2014/main" id="{CA5896E4-20B9-7D08-BB1D-C33AF5CE948E}"/>
              </a:ext>
            </a:extLst>
          </p:cNvPr>
          <p:cNvCxnSpPr>
            <a:cxnSpLocks/>
          </p:cNvCxnSpPr>
          <p:nvPr/>
        </p:nvCxnSpPr>
        <p:spPr>
          <a:xfrm rot="16200000" flipV="1">
            <a:off x="13873521" y="8308284"/>
            <a:ext cx="3713229" cy="2238374"/>
          </a:xfrm>
          <a:prstGeom prst="bentConnector3">
            <a:avLst>
              <a:gd name="adj1" fmla="val -823"/>
            </a:avLst>
          </a:prstGeom>
          <a:ln w="76200">
            <a:solidFill>
              <a:srgbClr val="FF5466"/>
            </a:solidFill>
            <a:prstDash val="sysDash"/>
            <a:headEnd type="none" w="med" len="med"/>
            <a:tailEnd type="none" w="med" len="med"/>
          </a:ln>
        </p:spPr>
        <p:style>
          <a:lnRef idx="3">
            <a:schemeClr val="accent6"/>
          </a:lnRef>
          <a:fillRef idx="0">
            <a:schemeClr val="accent6"/>
          </a:fillRef>
          <a:effectRef idx="2">
            <a:schemeClr val="accent6"/>
          </a:effectRef>
          <a:fontRef idx="minor">
            <a:schemeClr val="tx1"/>
          </a:fontRef>
        </p:style>
      </p:cxnSp>
      <p:pic>
        <p:nvPicPr>
          <p:cNvPr id="6" name="Image" descr="Image">
            <a:extLst>
              <a:ext uri="{FF2B5EF4-FFF2-40B4-BE49-F238E27FC236}">
                <a16:creationId xmlns:a16="http://schemas.microsoft.com/office/drawing/2014/main" id="{7A8D41FB-64CF-CA1C-B908-F79F54271800}"/>
              </a:ext>
            </a:extLst>
          </p:cNvPr>
          <p:cNvPicPr>
            <a:picLocks noChangeAspect="1"/>
          </p:cNvPicPr>
          <p:nvPr/>
        </p:nvPicPr>
        <p:blipFill>
          <a:blip r:embed="rId8"/>
          <a:stretch>
            <a:fillRect/>
          </a:stretch>
        </p:blipFill>
        <p:spPr>
          <a:xfrm rot="16200000">
            <a:off x="479062" y="1037341"/>
            <a:ext cx="1547978" cy="1548000"/>
          </a:xfrm>
          <a:prstGeom prst="rect">
            <a:avLst/>
          </a:prstGeom>
          <a:ln w="12700">
            <a:miter lim="400000"/>
          </a:ln>
        </p:spPr>
      </p:pic>
    </p:spTree>
    <p:extLst>
      <p:ext uri="{BB962C8B-B14F-4D97-AF65-F5344CB8AC3E}">
        <p14:creationId xmlns:p14="http://schemas.microsoft.com/office/powerpoint/2010/main" val="671598546"/>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61C4A"/>
        </a:solidFill>
        <a:effectLst/>
      </p:bgPr>
    </p:bg>
    <p:spTree>
      <p:nvGrpSpPr>
        <p:cNvPr id="1" name="">
          <a:extLst>
            <a:ext uri="{FF2B5EF4-FFF2-40B4-BE49-F238E27FC236}">
              <a16:creationId xmlns:a16="http://schemas.microsoft.com/office/drawing/2014/main" id="{31D653CE-0E5C-0873-4E99-33E6E55F0980}"/>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EE1E7AE3-19E6-9A9A-C18A-93000A0EACC9}"/>
              </a:ext>
            </a:extLst>
          </p:cNvPr>
          <p:cNvSpPr/>
          <p:nvPr/>
        </p:nvSpPr>
        <p:spPr>
          <a:xfrm>
            <a:off x="2240884" y="1120523"/>
            <a:ext cx="12555935" cy="1285875"/>
          </a:xfrm>
          <a:prstGeom prst="rect">
            <a:avLst/>
          </a:prstGeom>
          <a:noFill/>
          <a:ln/>
        </p:spPr>
        <p:txBody>
          <a:bodyPr wrap="none" lIns="0" tIns="0" rIns="0" bIns="0" rtlCol="0" anchor="t"/>
          <a:lstStyle/>
          <a:p>
            <a:pPr>
              <a:lnSpc>
                <a:spcPts val="10084"/>
              </a:lnSpc>
            </a:pPr>
            <a:r>
              <a:rPr lang="tr-TR" sz="8000" dirty="0">
                <a:solidFill>
                  <a:srgbClr val="FF5466"/>
                </a:solidFill>
                <a:latin typeface="Poppins Light" panose="00000400000000000000" pitchFamily="2" charset="-94"/>
                <a:ea typeface="Roboto Medium" pitchFamily="34" charset="-122"/>
                <a:cs typeface="Poppins Light" panose="00000400000000000000" pitchFamily="2" charset="-94"/>
              </a:rPr>
              <a:t>Sanal Bakım Mühendisi Başarı Noktaları</a:t>
            </a:r>
            <a:endParaRPr lang="en-US" sz="8000" dirty="0">
              <a:solidFill>
                <a:srgbClr val="FF5466"/>
              </a:solidFill>
              <a:latin typeface="Poppins Light" panose="00000400000000000000" pitchFamily="2" charset="-94"/>
              <a:cs typeface="Poppins Light" panose="00000400000000000000" pitchFamily="2" charset="-94"/>
            </a:endParaRPr>
          </a:p>
        </p:txBody>
      </p:sp>
      <p:pic>
        <p:nvPicPr>
          <p:cNvPr id="12" name="Resim 11">
            <a:extLst>
              <a:ext uri="{FF2B5EF4-FFF2-40B4-BE49-F238E27FC236}">
                <a16:creationId xmlns:a16="http://schemas.microsoft.com/office/drawing/2014/main" id="{292A52D8-EF2D-0C8A-F256-6DA32107FB9F}"/>
              </a:ext>
            </a:extLst>
          </p:cNvPr>
          <p:cNvPicPr>
            <a:picLocks noChangeAspect="1"/>
          </p:cNvPicPr>
          <p:nvPr/>
        </p:nvPicPr>
        <p:blipFill>
          <a:blip r:embed="rId2">
            <a:extLst>
              <a:ext uri="{28A0092B-C50C-407E-A947-70E740481C1C}">
                <a14:useLocalDpi xmlns:a14="http://schemas.microsoft.com/office/drawing/2010/main" val="0"/>
              </a:ext>
            </a:extLst>
          </a:blip>
          <a:srcRect l="6695" r="8371"/>
          <a:stretch/>
        </p:blipFill>
        <p:spPr>
          <a:xfrm>
            <a:off x="13110052" y="8210639"/>
            <a:ext cx="7967880" cy="4519115"/>
          </a:xfrm>
          <a:prstGeom prst="rect">
            <a:avLst/>
          </a:prstGeom>
          <a:ln w="190500" cap="sq">
            <a:solidFill>
              <a:schemeClr val="bg1"/>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4" name="Resim 13">
            <a:extLst>
              <a:ext uri="{FF2B5EF4-FFF2-40B4-BE49-F238E27FC236}">
                <a16:creationId xmlns:a16="http://schemas.microsoft.com/office/drawing/2014/main" id="{D45E8917-F4CB-1624-A0EF-11EAFB4B58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8265" y="8484444"/>
            <a:ext cx="7968486" cy="4170988"/>
          </a:xfrm>
          <a:prstGeom prst="rect">
            <a:avLst/>
          </a:prstGeom>
          <a:ln w="190500" cap="sq">
            <a:solidFill>
              <a:schemeClr val="bg1"/>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6" name="Resim 15">
            <a:extLst>
              <a:ext uri="{FF2B5EF4-FFF2-40B4-BE49-F238E27FC236}">
                <a16:creationId xmlns:a16="http://schemas.microsoft.com/office/drawing/2014/main" id="{12DAF2E9-7775-BC3B-9EBA-DC9960EE974C}"/>
              </a:ext>
            </a:extLst>
          </p:cNvPr>
          <p:cNvPicPr>
            <a:picLocks noChangeAspect="1"/>
          </p:cNvPicPr>
          <p:nvPr/>
        </p:nvPicPr>
        <p:blipFill>
          <a:blip r:embed="rId4">
            <a:extLst>
              <a:ext uri="{28A0092B-C50C-407E-A947-70E740481C1C}">
                <a14:useLocalDpi xmlns:a14="http://schemas.microsoft.com/office/drawing/2010/main" val="0"/>
              </a:ext>
            </a:extLst>
          </a:blip>
          <a:srcRect l="2526" r="-2526"/>
          <a:stretch/>
        </p:blipFill>
        <p:spPr>
          <a:xfrm>
            <a:off x="2745329" y="2583467"/>
            <a:ext cx="8341976" cy="4170988"/>
          </a:xfrm>
          <a:prstGeom prst="rect">
            <a:avLst/>
          </a:prstGeom>
          <a:ln w="190500" cap="sq">
            <a:solidFill>
              <a:schemeClr val="bg1"/>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9" name="Metin kutusu 18">
            <a:extLst>
              <a:ext uri="{FF2B5EF4-FFF2-40B4-BE49-F238E27FC236}">
                <a16:creationId xmlns:a16="http://schemas.microsoft.com/office/drawing/2014/main" id="{026E2200-A2DF-CF91-1915-25C04AEA55C7}"/>
              </a:ext>
            </a:extLst>
          </p:cNvPr>
          <p:cNvSpPr txBox="1"/>
          <p:nvPr/>
        </p:nvSpPr>
        <p:spPr>
          <a:xfrm>
            <a:off x="15270654" y="12911254"/>
            <a:ext cx="12276306" cy="5396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tr-TR" sz="3200">
                <a:solidFill>
                  <a:srgbClr val="FF5466"/>
                </a:solidFill>
                <a:latin typeface="Poppins Light" panose="00000400000000000000" pitchFamily="2" charset="-94"/>
                <a:cs typeface="Poppins Light" panose="00000400000000000000" pitchFamily="2" charset="-94"/>
              </a:rPr>
              <a:t>Arıza Yeri Belirleme</a:t>
            </a:r>
            <a:endParaRPr lang="tr-TR" sz="3200" dirty="0">
              <a:solidFill>
                <a:srgbClr val="FF5466"/>
              </a:solidFill>
              <a:latin typeface="Poppins Light" panose="00000400000000000000" pitchFamily="2" charset="-94"/>
              <a:cs typeface="Poppins Light" panose="00000400000000000000" pitchFamily="2" charset="-94"/>
            </a:endParaRPr>
          </a:p>
        </p:txBody>
      </p:sp>
      <p:sp>
        <p:nvSpPr>
          <p:cNvPr id="20" name="Text 1">
            <a:extLst>
              <a:ext uri="{FF2B5EF4-FFF2-40B4-BE49-F238E27FC236}">
                <a16:creationId xmlns:a16="http://schemas.microsoft.com/office/drawing/2014/main" id="{39EC93C7-DFC6-614C-3B79-D9C7715FFA43}"/>
              </a:ext>
            </a:extLst>
          </p:cNvPr>
          <p:cNvSpPr/>
          <p:nvPr/>
        </p:nvSpPr>
        <p:spPr>
          <a:xfrm>
            <a:off x="5943156" y="13274915"/>
            <a:ext cx="2018109" cy="175974"/>
          </a:xfrm>
          <a:prstGeom prst="rect">
            <a:avLst/>
          </a:prstGeom>
          <a:noFill/>
          <a:ln/>
        </p:spPr>
        <p:txBody>
          <a:bodyPr wrap="none" lIns="0" tIns="0" rIns="0" bIns="0" rtlCol="0" anchor="t"/>
          <a:lstStyle/>
          <a:p>
            <a:pPr algn="ctr">
              <a:lnSpc>
                <a:spcPts val="1350"/>
              </a:lnSpc>
            </a:pPr>
            <a:r>
              <a:rPr lang="en-US" sz="3200" spc="-33">
                <a:solidFill>
                  <a:srgbClr val="FF5466"/>
                </a:solidFill>
                <a:latin typeface="Poppins Light" panose="00000400000000000000" pitchFamily="2" charset="-94"/>
                <a:ea typeface="Overpass Bold" pitchFamily="34" charset="-122"/>
                <a:cs typeface="Poppins Light" panose="00000400000000000000" pitchFamily="2" charset="-94"/>
              </a:rPr>
              <a:t>Makine açısından kritik çalışma noktaları</a:t>
            </a:r>
            <a:endParaRPr lang="en-US" sz="3200" dirty="0">
              <a:solidFill>
                <a:srgbClr val="FF5466"/>
              </a:solidFill>
              <a:latin typeface="Poppins Light" panose="00000400000000000000" pitchFamily="2" charset="-94"/>
              <a:cs typeface="Poppins Light" panose="00000400000000000000" pitchFamily="2" charset="-94"/>
            </a:endParaRPr>
          </a:p>
        </p:txBody>
      </p:sp>
      <p:sp>
        <p:nvSpPr>
          <p:cNvPr id="21" name="Text 3">
            <a:extLst>
              <a:ext uri="{FF2B5EF4-FFF2-40B4-BE49-F238E27FC236}">
                <a16:creationId xmlns:a16="http://schemas.microsoft.com/office/drawing/2014/main" id="{4C049F8D-AA58-8F91-68C2-33FCC66F5813}"/>
              </a:ext>
            </a:extLst>
          </p:cNvPr>
          <p:cNvSpPr/>
          <p:nvPr/>
        </p:nvSpPr>
        <p:spPr>
          <a:xfrm>
            <a:off x="5477889" y="7417355"/>
            <a:ext cx="3322439" cy="804080"/>
          </a:xfrm>
          <a:prstGeom prst="rect">
            <a:avLst/>
          </a:prstGeom>
          <a:noFill/>
          <a:ln/>
        </p:spPr>
        <p:txBody>
          <a:bodyPr wrap="none" lIns="0" tIns="0" rIns="0" bIns="0" rtlCol="0" anchor="t"/>
          <a:lstStyle/>
          <a:p>
            <a:pPr algn="ctr">
              <a:lnSpc>
                <a:spcPts val="100"/>
              </a:lnSpc>
            </a:pPr>
            <a:r>
              <a:rPr lang="en-US" sz="3200" spc="-33">
                <a:solidFill>
                  <a:srgbClr val="FF5466"/>
                </a:solidFill>
                <a:latin typeface="Poppins Light" panose="00000400000000000000" pitchFamily="2" charset="-94"/>
                <a:ea typeface="Overpass Bold" pitchFamily="34" charset="-122"/>
                <a:cs typeface="Poppins Light" panose="00000400000000000000" pitchFamily="2" charset="-94"/>
              </a:rPr>
              <a:t>Sinyal Modeli Oluşturma 
Makine Arıza Tespiti için</a:t>
            </a:r>
            <a:endParaRPr lang="en-US" sz="3200" dirty="0">
              <a:solidFill>
                <a:srgbClr val="FF5466"/>
              </a:solidFill>
              <a:latin typeface="Poppins Light" panose="00000400000000000000" pitchFamily="2" charset="-94"/>
              <a:cs typeface="Poppins Light" panose="00000400000000000000" pitchFamily="2" charset="-94"/>
            </a:endParaRPr>
          </a:p>
        </p:txBody>
      </p:sp>
      <p:sp>
        <p:nvSpPr>
          <p:cNvPr id="22" name="Text 5">
            <a:extLst>
              <a:ext uri="{FF2B5EF4-FFF2-40B4-BE49-F238E27FC236}">
                <a16:creationId xmlns:a16="http://schemas.microsoft.com/office/drawing/2014/main" id="{0904F243-24D6-E0F7-2183-BE1B24E8ACBB}"/>
              </a:ext>
            </a:extLst>
          </p:cNvPr>
          <p:cNvSpPr/>
          <p:nvPr/>
        </p:nvSpPr>
        <p:spPr>
          <a:xfrm>
            <a:off x="15345314" y="7371137"/>
            <a:ext cx="2044303" cy="175974"/>
          </a:xfrm>
          <a:prstGeom prst="rect">
            <a:avLst/>
          </a:prstGeom>
          <a:noFill/>
          <a:ln/>
        </p:spPr>
        <p:txBody>
          <a:bodyPr wrap="none" lIns="0" tIns="0" rIns="0" bIns="0" rtlCol="0" anchor="t"/>
          <a:lstStyle/>
          <a:p>
            <a:pPr algn="ctr">
              <a:lnSpc>
                <a:spcPts val="1350"/>
              </a:lnSpc>
            </a:pPr>
            <a:r>
              <a:rPr lang="en-US" sz="3200" spc="-33">
                <a:solidFill>
                  <a:srgbClr val="FF5466"/>
                </a:solidFill>
                <a:latin typeface="Poppins Light" panose="00000400000000000000" pitchFamily="2" charset="-94"/>
                <a:ea typeface="Overpass Bold" pitchFamily="34" charset="-122"/>
                <a:cs typeface="Poppins Light" panose="00000400000000000000" pitchFamily="2" charset="-94"/>
              </a:rPr>
              <a:t>Modelleme ve Anomali Tespiti</a:t>
            </a:r>
            <a:endParaRPr lang="en-US" sz="3200" dirty="0">
              <a:solidFill>
                <a:srgbClr val="FF5466"/>
              </a:solidFill>
              <a:latin typeface="Poppins Light" panose="00000400000000000000" pitchFamily="2" charset="-94"/>
              <a:cs typeface="Poppins Light" panose="00000400000000000000" pitchFamily="2" charset="-94"/>
            </a:endParaRPr>
          </a:p>
        </p:txBody>
      </p:sp>
      <p:sp>
        <p:nvSpPr>
          <p:cNvPr id="23" name="Ok: Sağ 22">
            <a:extLst>
              <a:ext uri="{FF2B5EF4-FFF2-40B4-BE49-F238E27FC236}">
                <a16:creationId xmlns:a16="http://schemas.microsoft.com/office/drawing/2014/main" id="{8E03810F-FB39-7892-0B21-E86EEEDC6C8B}"/>
              </a:ext>
            </a:extLst>
          </p:cNvPr>
          <p:cNvSpPr/>
          <p:nvPr/>
        </p:nvSpPr>
        <p:spPr>
          <a:xfrm>
            <a:off x="11201013" y="4124168"/>
            <a:ext cx="1784121" cy="1089586"/>
          </a:xfrm>
          <a:prstGeom prst="rightArrow">
            <a:avLst/>
          </a:prstGeom>
          <a:solidFill>
            <a:srgbClr val="FF546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tr-TR"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sp>
        <p:nvSpPr>
          <p:cNvPr id="24" name="Ok: Sol 23">
            <a:extLst>
              <a:ext uri="{FF2B5EF4-FFF2-40B4-BE49-F238E27FC236}">
                <a16:creationId xmlns:a16="http://schemas.microsoft.com/office/drawing/2014/main" id="{1197F5ED-BF0D-BC3D-DB6B-119A0CBB1732}"/>
              </a:ext>
            </a:extLst>
          </p:cNvPr>
          <p:cNvSpPr/>
          <p:nvPr/>
        </p:nvSpPr>
        <p:spPr>
          <a:xfrm rot="5400000">
            <a:off x="2904665" y="6931727"/>
            <a:ext cx="1346136" cy="1233283"/>
          </a:xfrm>
          <a:prstGeom prst="leftArrow">
            <a:avLst/>
          </a:prstGeom>
          <a:solidFill>
            <a:srgbClr val="FF546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tr-TR"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pic>
        <p:nvPicPr>
          <p:cNvPr id="27" name="Resim 26">
            <a:extLst>
              <a:ext uri="{FF2B5EF4-FFF2-40B4-BE49-F238E27FC236}">
                <a16:creationId xmlns:a16="http://schemas.microsoft.com/office/drawing/2014/main" id="{469B0EAF-FA5A-C243-20FE-2552D3177A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98842" y="2436853"/>
            <a:ext cx="7967880" cy="4448175"/>
          </a:xfrm>
          <a:prstGeom prst="rect">
            <a:avLst/>
          </a:prstGeom>
          <a:ln w="190500" cap="sq">
            <a:solidFill>
              <a:schemeClr val="bg1"/>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Image" descr="Image">
            <a:extLst>
              <a:ext uri="{FF2B5EF4-FFF2-40B4-BE49-F238E27FC236}">
                <a16:creationId xmlns:a16="http://schemas.microsoft.com/office/drawing/2014/main" id="{C96C78C8-55F4-3A94-AE33-23098F2C4F99}"/>
              </a:ext>
            </a:extLst>
          </p:cNvPr>
          <p:cNvPicPr>
            <a:picLocks noChangeAspect="1"/>
          </p:cNvPicPr>
          <p:nvPr/>
        </p:nvPicPr>
        <p:blipFill>
          <a:blip r:embed="rId6"/>
          <a:stretch>
            <a:fillRect/>
          </a:stretch>
        </p:blipFill>
        <p:spPr>
          <a:xfrm rot="16200000">
            <a:off x="479062" y="1037341"/>
            <a:ext cx="1547978" cy="1548000"/>
          </a:xfrm>
          <a:prstGeom prst="rect">
            <a:avLst/>
          </a:prstGeom>
          <a:ln w="12700">
            <a:miter lim="400000"/>
          </a:ln>
        </p:spPr>
      </p:pic>
      <p:sp>
        <p:nvSpPr>
          <p:cNvPr id="6" name="Ok: Sol 5">
            <a:extLst>
              <a:ext uri="{FF2B5EF4-FFF2-40B4-BE49-F238E27FC236}">
                <a16:creationId xmlns:a16="http://schemas.microsoft.com/office/drawing/2014/main" id="{154031BC-3E11-CD53-3D8B-079230E867E3}"/>
              </a:ext>
            </a:extLst>
          </p:cNvPr>
          <p:cNvSpPr/>
          <p:nvPr/>
        </p:nvSpPr>
        <p:spPr>
          <a:xfrm rot="16200000">
            <a:off x="19676492" y="6966854"/>
            <a:ext cx="1346136" cy="1233283"/>
          </a:xfrm>
          <a:prstGeom prst="leftArrow">
            <a:avLst/>
          </a:prstGeom>
          <a:solidFill>
            <a:srgbClr val="FF546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tr-TR"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325846467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9" name="“Lorem ipsum dolor sit amet.”"/>
          <p:cNvSpPr txBox="1"/>
          <p:nvPr/>
        </p:nvSpPr>
        <p:spPr>
          <a:xfrm>
            <a:off x="12191999" y="2475355"/>
            <a:ext cx="12192001" cy="33881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nSpc>
                <a:spcPct val="70000"/>
              </a:lnSpc>
              <a:defRPr sz="14000">
                <a:solidFill>
                  <a:srgbClr val="ED616A"/>
                </a:solidFill>
                <a:latin typeface="Poppins Medium"/>
                <a:ea typeface="Poppins Medium"/>
                <a:cs typeface="Poppins Medium"/>
                <a:sym typeface="Poppins Medium"/>
              </a:defRPr>
            </a:lvl1pPr>
          </a:lstStyle>
          <a:p>
            <a:pPr>
              <a:lnSpc>
                <a:spcPct val="100000"/>
              </a:lnSpc>
            </a:pPr>
            <a:r>
              <a:rPr lang="tr-TR" sz="4400" dirty="0">
                <a:solidFill>
                  <a:srgbClr val="FF5466"/>
                </a:solidFill>
                <a:latin typeface="Poppins Light" panose="00000400000000000000" pitchFamily="2" charset="-94"/>
                <a:cs typeface="Poppins Light" panose="00000400000000000000" pitchFamily="2" charset="-94"/>
              </a:rPr>
              <a:t>"Bir teknoloji sağlayıcısı olduğunuzda, müşterileriniz sizden yenilikçi, çevik ve yetkin olmanızı bekler. 
APRA, sektör liderlerinin çözüm ortağıdır" </a:t>
            </a:r>
            <a:endParaRPr sz="4400" dirty="0">
              <a:solidFill>
                <a:srgbClr val="FF5466"/>
              </a:solidFill>
              <a:latin typeface="Poppins Light" panose="00000400000000000000" pitchFamily="2" charset="-94"/>
              <a:cs typeface="Poppins Light" panose="00000400000000000000" pitchFamily="2" charset="-94"/>
            </a:endParaRPr>
          </a:p>
        </p:txBody>
      </p:sp>
      <p:pic>
        <p:nvPicPr>
          <p:cNvPr id="210" name="Image" descr="Image"/>
          <p:cNvPicPr>
            <a:picLocks noChangeAspect="1"/>
          </p:cNvPicPr>
          <p:nvPr/>
        </p:nvPicPr>
        <p:blipFill>
          <a:blip r:embed="rId2"/>
          <a:stretch>
            <a:fillRect/>
          </a:stretch>
        </p:blipFill>
        <p:spPr>
          <a:xfrm>
            <a:off x="22002878" y="11331172"/>
            <a:ext cx="1547000" cy="1547023"/>
          </a:xfrm>
          <a:prstGeom prst="rect">
            <a:avLst/>
          </a:prstGeom>
          <a:ln w="12700">
            <a:miter lim="400000"/>
          </a:ln>
        </p:spPr>
      </p:pic>
      <p:sp>
        <p:nvSpPr>
          <p:cNvPr id="211" name="Name, Surname"/>
          <p:cNvSpPr txBox="1"/>
          <p:nvPr/>
        </p:nvSpPr>
        <p:spPr>
          <a:xfrm>
            <a:off x="15608595" y="6202016"/>
            <a:ext cx="8071881" cy="17645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r">
              <a:lnSpc>
                <a:spcPct val="70000"/>
              </a:lnSpc>
              <a:defRPr sz="2800">
                <a:solidFill>
                  <a:srgbClr val="261C4A"/>
                </a:solidFill>
                <a:latin typeface="Poppins Regular"/>
                <a:ea typeface="Poppins Regular"/>
                <a:cs typeface="Poppins Regular"/>
                <a:sym typeface="Poppins Regular"/>
              </a:defRPr>
            </a:lvl1pPr>
          </a:lstStyle>
          <a:p>
            <a:pPr>
              <a:lnSpc>
                <a:spcPct val="100000"/>
              </a:lnSpc>
              <a:spcBef>
                <a:spcPts val="2400"/>
              </a:spcBef>
            </a:pPr>
            <a:r>
              <a:rPr lang="tr-TR" sz="4400" dirty="0" err="1">
                <a:solidFill>
                  <a:schemeClr val="bg1"/>
                </a:solidFill>
                <a:latin typeface="Poppins" panose="00000500000000000000" pitchFamily="2" charset="-94"/>
                <a:cs typeface="Poppins Medium"/>
                <a:sym typeface="Poppins Medium"/>
              </a:rPr>
              <a:t>Rahsan</a:t>
            </a:r>
            <a:r>
              <a:rPr lang="tr-TR" sz="4400" dirty="0">
                <a:solidFill>
                  <a:schemeClr val="bg1"/>
                </a:solidFill>
                <a:latin typeface="Poppins" panose="00000500000000000000" pitchFamily="2" charset="-94"/>
                <a:cs typeface="Poppins Medium"/>
                <a:sym typeface="Poppins Medium"/>
              </a:rPr>
              <a:t> </a:t>
            </a:r>
            <a:r>
              <a:rPr lang="tr-TR" sz="4400" dirty="0" err="1">
                <a:solidFill>
                  <a:schemeClr val="bg1"/>
                </a:solidFill>
                <a:latin typeface="Poppins" panose="00000500000000000000" pitchFamily="2" charset="-94"/>
                <a:cs typeface="Poppins Medium"/>
                <a:sym typeface="Poppins Medium"/>
              </a:rPr>
              <a:t>Ilkay</a:t>
            </a:r>
            <a:r>
              <a:rPr lang="tr-TR" sz="4400" dirty="0">
                <a:solidFill>
                  <a:schemeClr val="bg1"/>
                </a:solidFill>
                <a:latin typeface="Poppins" panose="00000500000000000000" pitchFamily="2" charset="-94"/>
                <a:cs typeface="Poppins Medium"/>
                <a:sym typeface="Poppins Medium"/>
              </a:rPr>
              <a:t> YORULMAZ</a:t>
            </a:r>
          </a:p>
          <a:p>
            <a:pPr>
              <a:lnSpc>
                <a:spcPct val="100000"/>
              </a:lnSpc>
              <a:spcBef>
                <a:spcPts val="2400"/>
              </a:spcBef>
            </a:pPr>
            <a:r>
              <a:rPr lang="tr-TR" sz="4400" dirty="0">
                <a:solidFill>
                  <a:schemeClr val="bg1"/>
                </a:solidFill>
                <a:latin typeface="Poppins" panose="00000500000000000000" pitchFamily="2" charset="-94"/>
                <a:cs typeface="Poppins Medium"/>
                <a:sym typeface="Poppins Medium"/>
              </a:rPr>
              <a:t>Kurucu </a:t>
            </a:r>
            <a:endParaRPr sz="4400" dirty="0">
              <a:solidFill>
                <a:schemeClr val="bg1"/>
              </a:solidFill>
              <a:latin typeface="Poppins" panose="00000500000000000000" pitchFamily="2" charset="-94"/>
              <a:cs typeface="Poppins Medium"/>
              <a:sym typeface="Poppins Medium"/>
            </a:endParaRPr>
          </a:p>
        </p:txBody>
      </p:sp>
      <p:pic>
        <p:nvPicPr>
          <p:cNvPr id="3" name="Resim 2">
            <a:extLst>
              <a:ext uri="{FF2B5EF4-FFF2-40B4-BE49-F238E27FC236}">
                <a16:creationId xmlns:a16="http://schemas.microsoft.com/office/drawing/2014/main" id="{8D63262B-B43A-A796-F1E6-88BC1F326F17}"/>
              </a:ext>
            </a:extLst>
          </p:cNvPr>
          <p:cNvPicPr>
            <a:picLocks noChangeAspect="1"/>
          </p:cNvPicPr>
          <p:nvPr/>
        </p:nvPicPr>
        <p:blipFill>
          <a:blip r:embed="rId3">
            <a:extLst>
              <a:ext uri="{28A0092B-C50C-407E-A947-70E740481C1C}">
                <a14:useLocalDpi xmlns:a14="http://schemas.microsoft.com/office/drawing/2010/main" val="0"/>
              </a:ext>
            </a:extLst>
          </a:blip>
          <a:srcRect t="14503" b="5742"/>
          <a:stretch/>
        </p:blipFill>
        <p:spPr>
          <a:xfrm>
            <a:off x="0" y="0"/>
            <a:ext cx="12038341" cy="13716000"/>
          </a:xfrm>
          <a:prstGeom prst="rect">
            <a:avLst/>
          </a:prstGeom>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1848"/>
        </a:solidFill>
        <a:effectLst/>
      </p:bgPr>
    </p:bg>
    <p:spTree>
      <p:nvGrpSpPr>
        <p:cNvPr id="1" name=""/>
        <p:cNvGrpSpPr/>
        <p:nvPr/>
      </p:nvGrpSpPr>
      <p:grpSpPr>
        <a:xfrm>
          <a:off x="0" y="0"/>
          <a:ext cx="0" cy="0"/>
          <a:chOff x="0" y="0"/>
          <a:chExt cx="0" cy="0"/>
        </a:xfrm>
      </p:grpSpPr>
      <p:sp>
        <p:nvSpPr>
          <p:cNvPr id="203" name="Title is here."/>
          <p:cNvSpPr txBox="1"/>
          <p:nvPr/>
        </p:nvSpPr>
        <p:spPr>
          <a:xfrm>
            <a:off x="2240755" y="1631493"/>
            <a:ext cx="19735035" cy="824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nSpc>
                <a:spcPct val="40000"/>
              </a:lnSpc>
              <a:defRPr sz="20000">
                <a:solidFill>
                  <a:srgbClr val="ED616A"/>
                </a:solidFill>
                <a:latin typeface="Poppins Medium"/>
                <a:ea typeface="Poppins Medium"/>
                <a:cs typeface="Poppins Medium"/>
                <a:sym typeface="Poppins Medium"/>
              </a:defRPr>
            </a:pPr>
            <a:r>
              <a:rPr lang="tr-TR" sz="8800" dirty="0" err="1">
                <a:solidFill>
                  <a:srgbClr val="FF5466"/>
                </a:solidFill>
                <a:latin typeface="Poppins Light" panose="00000400000000000000" pitchFamily="2" charset="-94"/>
                <a:ea typeface="Roboto Medium" panose="02000000000000000000" pitchFamily="2" charset="0"/>
                <a:cs typeface="Poppins Light" panose="00000400000000000000" pitchFamily="2" charset="-94"/>
                <a:sym typeface="Poppins Light"/>
              </a:rPr>
              <a:t>ApraVisor</a:t>
            </a:r>
            <a:r>
              <a:rPr lang="tr-TR" sz="8800" dirty="0">
                <a:solidFill>
                  <a:srgbClr val="FF5466"/>
                </a:solidFill>
                <a:latin typeface="Poppins Light" panose="00000400000000000000" pitchFamily="2" charset="-94"/>
                <a:ea typeface="Roboto Medium" panose="02000000000000000000" pitchFamily="2" charset="0"/>
                <a:cs typeface="Poppins Light" panose="00000400000000000000" pitchFamily="2" charset="-94"/>
                <a:sym typeface="Poppins Light"/>
              </a:rPr>
              <a:t> Platform</a:t>
            </a:r>
            <a:endParaRPr sz="8800" dirty="0">
              <a:solidFill>
                <a:srgbClr val="FF5466"/>
              </a:solidFill>
              <a:latin typeface="Poppins Light" panose="00000400000000000000" pitchFamily="2" charset="-94"/>
              <a:ea typeface="Roboto Medium" panose="02000000000000000000" pitchFamily="2" charset="0"/>
              <a:cs typeface="Poppins Light" panose="00000400000000000000" pitchFamily="2" charset="-94"/>
            </a:endParaRPr>
          </a:p>
        </p:txBody>
      </p:sp>
      <p:sp>
        <p:nvSpPr>
          <p:cNvPr id="205" name="Sed ut perspiciatis unde omnis iste natus error sit voluptatem accusantium doloremque laudantium, totam rem aperiam, eaque ipsa quae ab illo inventore veritatis et quasi architecto beatae vitae dicta sunt explicabo."/>
          <p:cNvSpPr txBox="1"/>
          <p:nvPr/>
        </p:nvSpPr>
        <p:spPr>
          <a:xfrm>
            <a:off x="1014244" y="7174380"/>
            <a:ext cx="21644696" cy="13336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nSpc>
                <a:spcPts val="4800"/>
              </a:lnSpc>
              <a:defRPr sz="3500">
                <a:solidFill>
                  <a:srgbClr val="ED616A"/>
                </a:solidFill>
                <a:latin typeface="Poppins Medium"/>
                <a:ea typeface="Poppins Medium"/>
                <a:cs typeface="Poppins Medium"/>
                <a:sym typeface="Poppins Medium"/>
              </a:defRPr>
            </a:pPr>
            <a:r>
              <a:rPr lang="en-US" sz="4000" b="1" dirty="0">
                <a:solidFill>
                  <a:srgbClr val="FF0000"/>
                </a:solidFill>
                <a:latin typeface="Poppins Light"/>
                <a:ea typeface="Poppins Light"/>
                <a:cs typeface="Poppins Light"/>
                <a:sym typeface="Poppins Light"/>
              </a:rPr>
              <a:t>Collect data </a:t>
            </a:r>
            <a:r>
              <a:rPr lang="tr-TR" sz="4000" b="1" dirty="0">
                <a:solidFill>
                  <a:srgbClr val="FF0000"/>
                </a:solidFill>
                <a:latin typeface="Poppins Light"/>
                <a:ea typeface="Poppins Light"/>
                <a:cs typeface="Poppins Light"/>
                <a:sym typeface="Poppins Light"/>
              </a:rPr>
              <a:t>       </a:t>
            </a:r>
            <a:r>
              <a:rPr lang="en-US" sz="4000" b="1" dirty="0">
                <a:solidFill>
                  <a:srgbClr val="FF0000"/>
                </a:solidFill>
                <a:latin typeface="Poppins Light"/>
                <a:ea typeface="Poppins Light"/>
                <a:cs typeface="Poppins Light"/>
                <a:sym typeface="Poppins Light"/>
              </a:rPr>
              <a:t>define your attributes</a:t>
            </a:r>
            <a:r>
              <a:rPr lang="tr-TR" sz="4000" b="1" dirty="0">
                <a:solidFill>
                  <a:srgbClr val="FF0000"/>
                </a:solidFill>
                <a:latin typeface="Poppins Light"/>
                <a:ea typeface="Poppins Light"/>
                <a:cs typeface="Poppins Light"/>
                <a:sym typeface="Poppins Light"/>
              </a:rPr>
              <a:t>    </a:t>
            </a:r>
            <a:r>
              <a:rPr lang="en-US" sz="4000" b="1" dirty="0">
                <a:solidFill>
                  <a:srgbClr val="FF0000"/>
                </a:solidFill>
                <a:latin typeface="Poppins Light"/>
                <a:ea typeface="Poppins Light"/>
                <a:cs typeface="Poppins Light"/>
                <a:sym typeface="Poppins Light"/>
              </a:rPr>
              <a:t> </a:t>
            </a:r>
            <a:r>
              <a:rPr lang="tr-TR" sz="4000" b="1" dirty="0">
                <a:solidFill>
                  <a:srgbClr val="FF0000"/>
                </a:solidFill>
                <a:latin typeface="Poppins Light"/>
                <a:ea typeface="Poppins Light"/>
                <a:cs typeface="Poppins Light"/>
                <a:sym typeface="Poppins Light"/>
              </a:rPr>
              <a:t>   </a:t>
            </a:r>
            <a:r>
              <a:rPr lang="en-US" sz="4000" b="1" dirty="0">
                <a:solidFill>
                  <a:srgbClr val="FF0000"/>
                </a:solidFill>
                <a:latin typeface="Poppins Light"/>
                <a:ea typeface="Poppins Light"/>
                <a:cs typeface="Poppins Light"/>
                <a:sym typeface="Poppins Light"/>
              </a:rPr>
              <a:t>train your own model</a:t>
            </a:r>
            <a:r>
              <a:rPr lang="tr-TR" sz="4000" b="1" dirty="0">
                <a:solidFill>
                  <a:srgbClr val="FF0000"/>
                </a:solidFill>
                <a:latin typeface="Poppins Light"/>
                <a:ea typeface="Poppins Light"/>
                <a:cs typeface="Poppins Light"/>
                <a:sym typeface="Poppins Light"/>
              </a:rPr>
              <a:t>    </a:t>
            </a:r>
            <a:r>
              <a:rPr lang="en-US" sz="4000" b="1" dirty="0">
                <a:solidFill>
                  <a:srgbClr val="FF0000"/>
                </a:solidFill>
                <a:latin typeface="Poppins Light"/>
                <a:ea typeface="Poppins Light"/>
                <a:cs typeface="Poppins Light"/>
                <a:sym typeface="Poppins Light"/>
              </a:rPr>
              <a:t> </a:t>
            </a:r>
            <a:r>
              <a:rPr lang="tr-TR" sz="4000" b="1" dirty="0">
                <a:solidFill>
                  <a:srgbClr val="FF0000"/>
                </a:solidFill>
                <a:latin typeface="Poppins Light"/>
                <a:ea typeface="Poppins Light"/>
                <a:cs typeface="Poppins Light"/>
                <a:sym typeface="Poppins Light"/>
              </a:rPr>
              <a:t>  </a:t>
            </a:r>
            <a:r>
              <a:rPr lang="en-US" sz="4000" b="1" dirty="0">
                <a:solidFill>
                  <a:srgbClr val="FF0000"/>
                </a:solidFill>
                <a:latin typeface="Poppins Light"/>
                <a:ea typeface="Poppins Light"/>
                <a:cs typeface="Poppins Light"/>
                <a:sym typeface="Poppins Light"/>
              </a:rPr>
              <a:t>test</a:t>
            </a:r>
            <a:r>
              <a:rPr lang="tr-TR" sz="4000" b="1" dirty="0">
                <a:solidFill>
                  <a:srgbClr val="FF0000"/>
                </a:solidFill>
                <a:latin typeface="Poppins Light"/>
                <a:ea typeface="Poppins Light"/>
                <a:cs typeface="Poppins Light"/>
                <a:sym typeface="Poppins Light"/>
              </a:rPr>
              <a:t> </a:t>
            </a:r>
            <a:r>
              <a:rPr lang="en-US" sz="4000" b="1" dirty="0">
                <a:solidFill>
                  <a:srgbClr val="FF0000"/>
                </a:solidFill>
                <a:latin typeface="Poppins Light"/>
                <a:ea typeface="Poppins Light"/>
                <a:cs typeface="Poppins Light"/>
                <a:sym typeface="Poppins Light"/>
              </a:rPr>
              <a:t>performance</a:t>
            </a:r>
            <a:r>
              <a:rPr lang="tr-TR" sz="4000" b="1" dirty="0">
                <a:solidFill>
                  <a:srgbClr val="FF0000"/>
                </a:solidFill>
                <a:latin typeface="Poppins Light"/>
                <a:ea typeface="Poppins Light"/>
                <a:cs typeface="Poppins Light"/>
                <a:sym typeface="Poppins Light"/>
              </a:rPr>
              <a:t>      </a:t>
            </a:r>
            <a:r>
              <a:rPr lang="en-US" sz="4000" b="1" dirty="0">
                <a:solidFill>
                  <a:srgbClr val="FF0000"/>
                </a:solidFill>
                <a:latin typeface="Poppins Light"/>
                <a:ea typeface="Poppins Light"/>
                <a:cs typeface="Poppins Light"/>
                <a:sym typeface="Poppins Light"/>
              </a:rPr>
              <a:t> </a:t>
            </a:r>
            <a:r>
              <a:rPr lang="tr-TR" sz="4000" b="1" dirty="0">
                <a:solidFill>
                  <a:srgbClr val="FF0000"/>
                </a:solidFill>
                <a:latin typeface="Poppins Light"/>
                <a:ea typeface="Poppins Light"/>
                <a:cs typeface="Poppins Light"/>
                <a:sym typeface="Poppins Light"/>
              </a:rPr>
              <a:t>          </a:t>
            </a:r>
            <a:r>
              <a:rPr lang="en-US" sz="4000" b="1" dirty="0">
                <a:solidFill>
                  <a:srgbClr val="FF0000"/>
                </a:solidFill>
                <a:latin typeface="Poppins Light"/>
                <a:ea typeface="Poppins Light"/>
                <a:cs typeface="Poppins Light"/>
                <a:sym typeface="Poppins Light"/>
              </a:rPr>
              <a:t>activate the prediction system</a:t>
            </a:r>
            <a:r>
              <a:rPr lang="tr-TR" sz="4000" b="1" dirty="0">
                <a:solidFill>
                  <a:srgbClr val="FF0000"/>
                </a:solidFill>
                <a:latin typeface="Poppins Light"/>
                <a:ea typeface="Poppins Light"/>
                <a:cs typeface="Poppins Light"/>
                <a:sym typeface="Poppins Light"/>
              </a:rPr>
              <a:t>        start </a:t>
            </a:r>
            <a:r>
              <a:rPr lang="tr-TR" sz="4000" b="1" dirty="0" err="1">
                <a:solidFill>
                  <a:srgbClr val="FF0000"/>
                </a:solidFill>
                <a:latin typeface="Poppins Light"/>
                <a:ea typeface="Poppins Light"/>
                <a:cs typeface="Poppins Light"/>
                <a:sym typeface="Poppins Light"/>
              </a:rPr>
              <a:t>improving</a:t>
            </a:r>
            <a:r>
              <a:rPr lang="tr-TR" sz="4000" b="1" dirty="0">
                <a:solidFill>
                  <a:srgbClr val="FF0000"/>
                </a:solidFill>
                <a:latin typeface="Poppins Light"/>
                <a:ea typeface="Poppins Light"/>
                <a:cs typeface="Poppins Light"/>
                <a:sym typeface="Poppins Light"/>
              </a:rPr>
              <a:t> </a:t>
            </a:r>
            <a:r>
              <a:rPr lang="tr-TR" sz="4000" b="1" dirty="0" err="1">
                <a:solidFill>
                  <a:srgbClr val="FF0000"/>
                </a:solidFill>
                <a:latin typeface="Poppins Light"/>
                <a:ea typeface="Poppins Light"/>
                <a:cs typeface="Poppins Light"/>
                <a:sym typeface="Poppins Light"/>
              </a:rPr>
              <a:t>your</a:t>
            </a:r>
            <a:r>
              <a:rPr lang="tr-TR" sz="4000" b="1" dirty="0">
                <a:solidFill>
                  <a:srgbClr val="FF0000"/>
                </a:solidFill>
                <a:latin typeface="Poppins Light"/>
                <a:ea typeface="Poppins Light"/>
                <a:cs typeface="Poppins Light"/>
                <a:sym typeface="Poppins Light"/>
              </a:rPr>
              <a:t> </a:t>
            </a:r>
            <a:r>
              <a:rPr lang="tr-TR" sz="4000" b="1" dirty="0" err="1">
                <a:solidFill>
                  <a:srgbClr val="FF0000"/>
                </a:solidFill>
                <a:latin typeface="Poppins Light"/>
                <a:ea typeface="Poppins Light"/>
                <a:cs typeface="Poppins Light"/>
                <a:sym typeface="Poppins Light"/>
              </a:rPr>
              <a:t>process</a:t>
            </a:r>
            <a:r>
              <a:rPr lang="tr-TR" sz="4000" b="1" dirty="0">
                <a:solidFill>
                  <a:srgbClr val="FF0000"/>
                </a:solidFill>
                <a:latin typeface="Poppins Light"/>
                <a:ea typeface="Poppins Light"/>
                <a:cs typeface="Poppins Light"/>
                <a:sym typeface="Poppins Light"/>
              </a:rPr>
              <a:t>!</a:t>
            </a:r>
            <a:endParaRPr sz="4000" b="1" dirty="0">
              <a:solidFill>
                <a:srgbClr val="FF0000"/>
              </a:solidFill>
              <a:latin typeface="Poppins Light"/>
              <a:ea typeface="Poppins Light"/>
              <a:cs typeface="Poppins Light"/>
              <a:sym typeface="Poppins Light"/>
            </a:endParaRPr>
          </a:p>
        </p:txBody>
      </p:sp>
      <p:pic>
        <p:nvPicPr>
          <p:cNvPr id="3" name="Resim 2">
            <a:extLst>
              <a:ext uri="{FF2B5EF4-FFF2-40B4-BE49-F238E27FC236}">
                <a16:creationId xmlns:a16="http://schemas.microsoft.com/office/drawing/2014/main" id="{9692C6E1-C40D-1705-EE07-43382320A5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61413" y="2940559"/>
            <a:ext cx="7093720" cy="3716583"/>
          </a:xfrm>
          <a:prstGeom prst="rect">
            <a:avLst/>
          </a:prstGeom>
          <a:ln w="76200">
            <a:solidFill>
              <a:srgbClr val="FF5466"/>
            </a:solidFill>
          </a:ln>
        </p:spPr>
      </p:pic>
      <p:pic>
        <p:nvPicPr>
          <p:cNvPr id="5" name="Resim 4">
            <a:extLst>
              <a:ext uri="{FF2B5EF4-FFF2-40B4-BE49-F238E27FC236}">
                <a16:creationId xmlns:a16="http://schemas.microsoft.com/office/drawing/2014/main" id="{2E44D302-63D8-0E7D-F943-82EEA6AF2461}"/>
              </a:ext>
            </a:extLst>
          </p:cNvPr>
          <p:cNvPicPr>
            <a:picLocks noChangeAspect="1"/>
          </p:cNvPicPr>
          <p:nvPr/>
        </p:nvPicPr>
        <p:blipFill>
          <a:blip r:embed="rId3" cstate="print">
            <a:extLst>
              <a:ext uri="{28A0092B-C50C-407E-A947-70E740481C1C}">
                <a14:useLocalDpi xmlns:a14="http://schemas.microsoft.com/office/drawing/2010/main" val="0"/>
              </a:ext>
            </a:extLst>
          </a:blip>
          <a:srcRect t="2570" b="3081"/>
          <a:stretch/>
        </p:blipFill>
        <p:spPr>
          <a:xfrm>
            <a:off x="16108579" y="2951017"/>
            <a:ext cx="6810689" cy="3740727"/>
          </a:xfrm>
          <a:prstGeom prst="rect">
            <a:avLst/>
          </a:prstGeom>
          <a:ln w="76200">
            <a:solidFill>
              <a:srgbClr val="FF5466"/>
            </a:solidFill>
          </a:ln>
        </p:spPr>
      </p:pic>
      <p:pic>
        <p:nvPicPr>
          <p:cNvPr id="11" name="Resim 10">
            <a:extLst>
              <a:ext uri="{FF2B5EF4-FFF2-40B4-BE49-F238E27FC236}">
                <a16:creationId xmlns:a16="http://schemas.microsoft.com/office/drawing/2014/main" id="{243D983D-1367-B9D0-E75C-071887162F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4245" y="9040862"/>
            <a:ext cx="7093722" cy="3716584"/>
          </a:xfrm>
          <a:prstGeom prst="rect">
            <a:avLst/>
          </a:prstGeom>
          <a:ln w="76200">
            <a:solidFill>
              <a:srgbClr val="FF5466"/>
            </a:solidFill>
          </a:ln>
        </p:spPr>
      </p:pic>
      <p:pic>
        <p:nvPicPr>
          <p:cNvPr id="13" name="Resim 12">
            <a:extLst>
              <a:ext uri="{FF2B5EF4-FFF2-40B4-BE49-F238E27FC236}">
                <a16:creationId xmlns:a16="http://schemas.microsoft.com/office/drawing/2014/main" id="{AB3C4044-F480-D6D8-8B6B-D4E0CD07C4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08579" y="9040861"/>
            <a:ext cx="7093721" cy="3716583"/>
          </a:xfrm>
          <a:prstGeom prst="rect">
            <a:avLst/>
          </a:prstGeom>
          <a:ln w="76200">
            <a:solidFill>
              <a:srgbClr val="FF5466"/>
            </a:solidFill>
          </a:ln>
        </p:spPr>
      </p:pic>
      <p:pic>
        <p:nvPicPr>
          <p:cNvPr id="15" name="Resim 14">
            <a:extLst>
              <a:ext uri="{FF2B5EF4-FFF2-40B4-BE49-F238E27FC236}">
                <a16:creationId xmlns:a16="http://schemas.microsoft.com/office/drawing/2014/main" id="{8680F7B9-F15A-786B-A248-63F527D56B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4244" y="2952867"/>
            <a:ext cx="7093722" cy="3716584"/>
          </a:xfrm>
          <a:prstGeom prst="rect">
            <a:avLst/>
          </a:prstGeom>
          <a:ln w="76200">
            <a:solidFill>
              <a:srgbClr val="FF5466"/>
            </a:solidFill>
          </a:ln>
          <a:effectLst>
            <a:outerShdw blurRad="292100" dist="139700" dir="2700000" algn="tl" rotWithShape="0">
              <a:srgbClr val="333333">
                <a:alpha val="65000"/>
              </a:srgbClr>
            </a:outerShdw>
          </a:effectLst>
        </p:spPr>
      </p:pic>
      <p:pic>
        <p:nvPicPr>
          <p:cNvPr id="17" name="Resim 16">
            <a:extLst>
              <a:ext uri="{FF2B5EF4-FFF2-40B4-BE49-F238E27FC236}">
                <a16:creationId xmlns:a16="http://schemas.microsoft.com/office/drawing/2014/main" id="{370847B2-6308-D3C3-C237-DFDC974AA610}"/>
              </a:ext>
            </a:extLst>
          </p:cNvPr>
          <p:cNvPicPr>
            <a:picLocks noChangeAspect="1"/>
          </p:cNvPicPr>
          <p:nvPr/>
        </p:nvPicPr>
        <p:blipFill>
          <a:blip r:embed="rId7"/>
          <a:stretch>
            <a:fillRect/>
          </a:stretch>
        </p:blipFill>
        <p:spPr>
          <a:xfrm>
            <a:off x="8561413" y="9040863"/>
            <a:ext cx="7093720" cy="3716582"/>
          </a:xfrm>
          <a:prstGeom prst="rect">
            <a:avLst/>
          </a:prstGeom>
          <a:ln w="76200">
            <a:solidFill>
              <a:srgbClr val="FF5466"/>
            </a:solidFill>
          </a:ln>
        </p:spPr>
      </p:pic>
      <p:sp>
        <p:nvSpPr>
          <p:cNvPr id="19" name="Ok: Çentikli Sağ 18">
            <a:extLst>
              <a:ext uri="{FF2B5EF4-FFF2-40B4-BE49-F238E27FC236}">
                <a16:creationId xmlns:a16="http://schemas.microsoft.com/office/drawing/2014/main" id="{8E1BF878-5969-CC36-0A02-852FE1BB3DAC}"/>
              </a:ext>
            </a:extLst>
          </p:cNvPr>
          <p:cNvSpPr/>
          <p:nvPr/>
        </p:nvSpPr>
        <p:spPr>
          <a:xfrm>
            <a:off x="4432150" y="7216570"/>
            <a:ext cx="765545" cy="504725"/>
          </a:xfrm>
          <a:prstGeom prst="notchedRightArrow">
            <a:avLst/>
          </a:prstGeom>
          <a:solidFill>
            <a:srgbClr val="FF546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tr-TR" sz="3200" b="0" i="0" u="none" strike="noStrike" cap="none" spc="0" normalizeH="0" baseline="0">
              <a:ln>
                <a:noFill/>
              </a:ln>
              <a:solidFill>
                <a:srgbClr val="FF5466"/>
              </a:solidFill>
              <a:effectLst/>
              <a:uFillTx/>
              <a:latin typeface="Helvetica Neue Medium"/>
              <a:ea typeface="Helvetica Neue Medium"/>
              <a:cs typeface="Helvetica Neue Medium"/>
              <a:sym typeface="Helvetica Neue Medium"/>
            </a:endParaRPr>
          </a:p>
        </p:txBody>
      </p:sp>
      <p:sp>
        <p:nvSpPr>
          <p:cNvPr id="20" name="Ok: Çentikli Sağ 19">
            <a:extLst>
              <a:ext uri="{FF2B5EF4-FFF2-40B4-BE49-F238E27FC236}">
                <a16:creationId xmlns:a16="http://schemas.microsoft.com/office/drawing/2014/main" id="{FD5E8425-4631-E2BA-8865-B52971B28851}"/>
              </a:ext>
            </a:extLst>
          </p:cNvPr>
          <p:cNvSpPr/>
          <p:nvPr/>
        </p:nvSpPr>
        <p:spPr>
          <a:xfrm>
            <a:off x="10910443" y="7123243"/>
            <a:ext cx="765544" cy="626041"/>
          </a:xfrm>
          <a:prstGeom prst="notchedRightArrow">
            <a:avLst/>
          </a:prstGeom>
          <a:solidFill>
            <a:srgbClr val="FF546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tr-TR"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sp>
        <p:nvSpPr>
          <p:cNvPr id="21" name="Ok: Çentikli Sağ 20">
            <a:extLst>
              <a:ext uri="{FF2B5EF4-FFF2-40B4-BE49-F238E27FC236}">
                <a16:creationId xmlns:a16="http://schemas.microsoft.com/office/drawing/2014/main" id="{87DCB056-46FA-AA03-394A-09D284D1341B}"/>
              </a:ext>
            </a:extLst>
          </p:cNvPr>
          <p:cNvSpPr/>
          <p:nvPr/>
        </p:nvSpPr>
        <p:spPr>
          <a:xfrm>
            <a:off x="17224744" y="7222254"/>
            <a:ext cx="765544" cy="626041"/>
          </a:xfrm>
          <a:prstGeom prst="notchedRightArrow">
            <a:avLst/>
          </a:prstGeom>
          <a:solidFill>
            <a:srgbClr val="FF546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tr-TR"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sp>
        <p:nvSpPr>
          <p:cNvPr id="22" name="Ok: Çentikli Sağ 21">
            <a:extLst>
              <a:ext uri="{FF2B5EF4-FFF2-40B4-BE49-F238E27FC236}">
                <a16:creationId xmlns:a16="http://schemas.microsoft.com/office/drawing/2014/main" id="{1311D8D0-7E8F-0224-4812-CFA6AE15F185}"/>
              </a:ext>
            </a:extLst>
          </p:cNvPr>
          <p:cNvSpPr/>
          <p:nvPr/>
        </p:nvSpPr>
        <p:spPr>
          <a:xfrm>
            <a:off x="8970336" y="7762796"/>
            <a:ext cx="765544" cy="626041"/>
          </a:xfrm>
          <a:prstGeom prst="notchedRightArrow">
            <a:avLst/>
          </a:prstGeom>
          <a:solidFill>
            <a:srgbClr val="FF546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tr-TR"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sp>
        <p:nvSpPr>
          <p:cNvPr id="2" name="Ok: Çentikli Sağ 1">
            <a:extLst>
              <a:ext uri="{FF2B5EF4-FFF2-40B4-BE49-F238E27FC236}">
                <a16:creationId xmlns:a16="http://schemas.microsoft.com/office/drawing/2014/main" id="{1D4DF838-87A2-50CA-BC9B-A16F128560F9}"/>
              </a:ext>
            </a:extLst>
          </p:cNvPr>
          <p:cNvSpPr/>
          <p:nvPr/>
        </p:nvSpPr>
        <p:spPr>
          <a:xfrm>
            <a:off x="22658940" y="7263755"/>
            <a:ext cx="765544" cy="626041"/>
          </a:xfrm>
          <a:prstGeom prst="notchedRightArrow">
            <a:avLst/>
          </a:prstGeom>
          <a:solidFill>
            <a:srgbClr val="FF546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tr-TR"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pic>
        <p:nvPicPr>
          <p:cNvPr id="7" name="Image" descr="Image">
            <a:extLst>
              <a:ext uri="{FF2B5EF4-FFF2-40B4-BE49-F238E27FC236}">
                <a16:creationId xmlns:a16="http://schemas.microsoft.com/office/drawing/2014/main" id="{3577A022-F642-BFA0-036E-AD76CCA36FE8}"/>
              </a:ext>
            </a:extLst>
          </p:cNvPr>
          <p:cNvPicPr>
            <a:picLocks noChangeAspect="1"/>
          </p:cNvPicPr>
          <p:nvPr/>
        </p:nvPicPr>
        <p:blipFill>
          <a:blip r:embed="rId8"/>
          <a:stretch>
            <a:fillRect/>
          </a:stretch>
        </p:blipFill>
        <p:spPr>
          <a:xfrm rot="16200000">
            <a:off x="479062" y="1037341"/>
            <a:ext cx="1547978" cy="1548000"/>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61C4A"/>
        </a:solidFill>
        <a:effectLst/>
      </p:bgPr>
    </p:bg>
    <p:spTree>
      <p:nvGrpSpPr>
        <p:cNvPr id="1" name=""/>
        <p:cNvGrpSpPr/>
        <p:nvPr/>
      </p:nvGrpSpPr>
      <p:grpSpPr>
        <a:xfrm>
          <a:off x="0" y="0"/>
          <a:ext cx="0" cy="0"/>
          <a:chOff x="0" y="0"/>
          <a:chExt cx="0" cy="0"/>
        </a:xfrm>
      </p:grpSpPr>
      <p:pic>
        <p:nvPicPr>
          <p:cNvPr id="30" name="Resim 29">
            <a:extLst>
              <a:ext uri="{FF2B5EF4-FFF2-40B4-BE49-F238E27FC236}">
                <a16:creationId xmlns:a16="http://schemas.microsoft.com/office/drawing/2014/main" id="{6F048DBA-DDBE-E0F5-CE6E-2948341A9C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584063" cy="13716000"/>
          </a:xfrm>
          <a:prstGeom prst="rect">
            <a:avLst/>
          </a:prstGeom>
        </p:spPr>
      </p:pic>
      <p:sp>
        <p:nvSpPr>
          <p:cNvPr id="3" name="Text 0">
            <a:extLst>
              <a:ext uri="{FF2B5EF4-FFF2-40B4-BE49-F238E27FC236}">
                <a16:creationId xmlns:a16="http://schemas.microsoft.com/office/drawing/2014/main" id="{9C651F73-349C-4815-85E5-8000B2723113}"/>
              </a:ext>
            </a:extLst>
          </p:cNvPr>
          <p:cNvSpPr/>
          <p:nvPr/>
        </p:nvSpPr>
        <p:spPr>
          <a:xfrm>
            <a:off x="2506102" y="1259881"/>
            <a:ext cx="19177000" cy="2420143"/>
          </a:xfrm>
          <a:prstGeom prst="rect">
            <a:avLst/>
          </a:prstGeom>
          <a:noFill/>
          <a:ln/>
        </p:spPr>
        <p:txBody>
          <a:bodyPr wrap="square" lIns="0" tIns="0" rIns="0" bIns="0" rtlCol="0" anchor="t"/>
          <a:lstStyle/>
          <a:p>
            <a:pPr>
              <a:lnSpc>
                <a:spcPts val="9500"/>
              </a:lnSpc>
            </a:pPr>
            <a:r>
              <a:rPr lang="en-US" sz="8800" spc="-228">
                <a:solidFill>
                  <a:srgbClr val="FF5466"/>
                </a:solidFill>
                <a:latin typeface="Poppins Light" panose="00000400000000000000" pitchFamily="2" charset="-94"/>
                <a:ea typeface="Roboto Medium" panose="02000000000000000000" pitchFamily="2" charset="0"/>
                <a:cs typeface="Poppins Light" panose="00000400000000000000" pitchFamily="2" charset="-94"/>
              </a:rPr>
              <a:t>Sektörler Arası Başarı Hikayeleri</a:t>
            </a:r>
            <a:endParaRPr lang="en-US" sz="8800" dirty="0">
              <a:solidFill>
                <a:srgbClr val="FF5466"/>
              </a:solidFill>
              <a:latin typeface="Poppins Light" panose="00000400000000000000" pitchFamily="2" charset="-94"/>
              <a:ea typeface="Roboto Medium" panose="02000000000000000000" pitchFamily="2" charset="0"/>
              <a:cs typeface="Poppins Light" panose="00000400000000000000" pitchFamily="2" charset="-94"/>
            </a:endParaRPr>
          </a:p>
        </p:txBody>
      </p:sp>
      <p:sp>
        <p:nvSpPr>
          <p:cNvPr id="4" name="Shape 1">
            <a:extLst>
              <a:ext uri="{FF2B5EF4-FFF2-40B4-BE49-F238E27FC236}">
                <a16:creationId xmlns:a16="http://schemas.microsoft.com/office/drawing/2014/main" id="{E44A21A2-D394-050C-46BF-227E1101E4E0}"/>
              </a:ext>
            </a:extLst>
          </p:cNvPr>
          <p:cNvSpPr/>
          <p:nvPr/>
        </p:nvSpPr>
        <p:spPr>
          <a:xfrm>
            <a:off x="10817527" y="4679356"/>
            <a:ext cx="12359878" cy="7394575"/>
          </a:xfrm>
          <a:prstGeom prst="roundRect">
            <a:avLst>
              <a:gd name="adj" fmla="val 2337"/>
            </a:avLst>
          </a:prstGeom>
          <a:noFill/>
          <a:ln w="15240">
            <a:solidFill>
              <a:srgbClr val="FFFFFF">
                <a:alpha val="24000"/>
              </a:srgbClr>
            </a:solidFill>
            <a:prstDash val="solid"/>
          </a:ln>
        </p:spPr>
      </p:sp>
      <p:sp>
        <p:nvSpPr>
          <p:cNvPr id="13" name="Shape 2">
            <a:extLst>
              <a:ext uri="{FF2B5EF4-FFF2-40B4-BE49-F238E27FC236}">
                <a16:creationId xmlns:a16="http://schemas.microsoft.com/office/drawing/2014/main" id="{88D8990D-504D-5C1D-4883-F53213AD3684}"/>
              </a:ext>
            </a:extLst>
          </p:cNvPr>
          <p:cNvSpPr/>
          <p:nvPr/>
        </p:nvSpPr>
        <p:spPr>
          <a:xfrm>
            <a:off x="10823468" y="4704756"/>
            <a:ext cx="12309078" cy="1177528"/>
          </a:xfrm>
          <a:prstGeom prst="rect">
            <a:avLst/>
          </a:prstGeom>
          <a:solidFill>
            <a:srgbClr val="FFFFFF">
              <a:alpha val="4000"/>
            </a:srgbClr>
          </a:solidFill>
          <a:ln/>
        </p:spPr>
      </p:sp>
      <p:sp>
        <p:nvSpPr>
          <p:cNvPr id="14" name="Text 3">
            <a:extLst>
              <a:ext uri="{FF2B5EF4-FFF2-40B4-BE49-F238E27FC236}">
                <a16:creationId xmlns:a16="http://schemas.microsoft.com/office/drawing/2014/main" id="{A18E55CE-6AA1-27BD-CD5A-10917A0F6855}"/>
              </a:ext>
            </a:extLst>
          </p:cNvPr>
          <p:cNvSpPr/>
          <p:nvPr/>
        </p:nvSpPr>
        <p:spPr>
          <a:xfrm>
            <a:off x="11021020" y="4964313"/>
            <a:ext cx="3629223" cy="658415"/>
          </a:xfrm>
          <a:prstGeom prst="rect">
            <a:avLst/>
          </a:prstGeom>
          <a:noFill/>
          <a:ln/>
        </p:spPr>
        <p:txBody>
          <a:bodyPr wrap="none" lIns="0" tIns="0" rIns="0" bIns="0" rtlCol="0" anchor="t"/>
          <a:lstStyle/>
          <a:p>
            <a:pPr>
              <a:lnSpc>
                <a:spcPts val="5167"/>
              </a:lnSpc>
            </a:pPr>
            <a:r>
              <a:rPr lang="en-US" sz="3600">
                <a:solidFill>
                  <a:srgbClr val="FF5466"/>
                </a:solidFill>
                <a:latin typeface="Overpass" pitchFamily="34" charset="0"/>
                <a:ea typeface="Overpass" pitchFamily="34" charset="-122"/>
                <a:cs typeface="Overpass" pitchFamily="34" charset="-120"/>
              </a:rPr>
              <a:t>Endüstri</a:t>
            </a:r>
            <a:endParaRPr lang="en-US" sz="3600" dirty="0">
              <a:solidFill>
                <a:srgbClr val="FF5466"/>
              </a:solidFill>
            </a:endParaRPr>
          </a:p>
        </p:txBody>
      </p:sp>
      <p:sp>
        <p:nvSpPr>
          <p:cNvPr id="15" name="Text 4">
            <a:extLst>
              <a:ext uri="{FF2B5EF4-FFF2-40B4-BE49-F238E27FC236}">
                <a16:creationId xmlns:a16="http://schemas.microsoft.com/office/drawing/2014/main" id="{BE8F3163-F185-E0DE-5FF2-5B2A73BD1BFB}"/>
              </a:ext>
            </a:extLst>
          </p:cNvPr>
          <p:cNvSpPr/>
          <p:nvPr/>
        </p:nvSpPr>
        <p:spPr>
          <a:xfrm>
            <a:off x="15485665" y="4964313"/>
            <a:ext cx="3089870" cy="658415"/>
          </a:xfrm>
          <a:prstGeom prst="rect">
            <a:avLst/>
          </a:prstGeom>
          <a:noFill/>
          <a:ln/>
        </p:spPr>
        <p:txBody>
          <a:bodyPr wrap="none" lIns="0" tIns="0" rIns="0" bIns="0" rtlCol="0" anchor="t"/>
          <a:lstStyle/>
          <a:p>
            <a:pPr>
              <a:lnSpc>
                <a:spcPts val="5167"/>
              </a:lnSpc>
            </a:pPr>
            <a:r>
              <a:rPr lang="en-US" sz="3600">
                <a:solidFill>
                  <a:srgbClr val="E5E0DF"/>
                </a:solidFill>
                <a:latin typeface="Overpass" pitchFamily="34" charset="0"/>
                <a:ea typeface="Overpass" pitchFamily="34" charset="-122"/>
                <a:cs typeface="Overpass" pitchFamily="34" charset="-120"/>
              </a:rPr>
              <a:t>Geliştirme</a:t>
            </a:r>
            <a:endParaRPr lang="en-US" sz="3600" dirty="0"/>
          </a:p>
        </p:txBody>
      </p:sp>
      <p:sp>
        <p:nvSpPr>
          <p:cNvPr id="16" name="Text 5">
            <a:extLst>
              <a:ext uri="{FF2B5EF4-FFF2-40B4-BE49-F238E27FC236}">
                <a16:creationId xmlns:a16="http://schemas.microsoft.com/office/drawing/2014/main" id="{A3B5FE8F-F200-4E0B-27DF-E2E5EE2E69D8}"/>
              </a:ext>
            </a:extLst>
          </p:cNvPr>
          <p:cNvSpPr/>
          <p:nvPr/>
        </p:nvSpPr>
        <p:spPr>
          <a:xfrm>
            <a:off x="19410958" y="4964313"/>
            <a:ext cx="3096220" cy="658415"/>
          </a:xfrm>
          <a:prstGeom prst="rect">
            <a:avLst/>
          </a:prstGeom>
          <a:noFill/>
          <a:ln/>
        </p:spPr>
        <p:txBody>
          <a:bodyPr wrap="none" lIns="0" tIns="0" rIns="0" bIns="0" rtlCol="0" anchor="t"/>
          <a:lstStyle/>
          <a:p>
            <a:pPr>
              <a:lnSpc>
                <a:spcPts val="5167"/>
              </a:lnSpc>
            </a:pPr>
            <a:r>
              <a:rPr lang="en-US" sz="3600">
                <a:solidFill>
                  <a:srgbClr val="E5E0DF"/>
                </a:solidFill>
                <a:latin typeface="Overpass" pitchFamily="34" charset="0"/>
                <a:ea typeface="Overpass" pitchFamily="34" charset="-122"/>
                <a:cs typeface="Overpass" pitchFamily="34" charset="-120"/>
              </a:rPr>
              <a:t>Sonuç</a:t>
            </a:r>
            <a:endParaRPr lang="en-US" sz="3600" dirty="0"/>
          </a:p>
        </p:txBody>
      </p:sp>
      <p:sp>
        <p:nvSpPr>
          <p:cNvPr id="17" name="Shape 6">
            <a:extLst>
              <a:ext uri="{FF2B5EF4-FFF2-40B4-BE49-F238E27FC236}">
                <a16:creationId xmlns:a16="http://schemas.microsoft.com/office/drawing/2014/main" id="{0E667E03-2EE4-FD7A-1908-778C011AAF5F}"/>
              </a:ext>
            </a:extLst>
          </p:cNvPr>
          <p:cNvSpPr/>
          <p:nvPr/>
        </p:nvSpPr>
        <p:spPr>
          <a:xfrm>
            <a:off x="10823468" y="5882284"/>
            <a:ext cx="12309078" cy="1835943"/>
          </a:xfrm>
          <a:prstGeom prst="rect">
            <a:avLst/>
          </a:prstGeom>
          <a:solidFill>
            <a:srgbClr val="000000">
              <a:alpha val="4000"/>
            </a:srgbClr>
          </a:solidFill>
          <a:ln/>
        </p:spPr>
      </p:sp>
      <p:sp>
        <p:nvSpPr>
          <p:cNvPr id="18" name="Text 7">
            <a:extLst>
              <a:ext uri="{FF2B5EF4-FFF2-40B4-BE49-F238E27FC236}">
                <a16:creationId xmlns:a16="http://schemas.microsoft.com/office/drawing/2014/main" id="{0A0ECB7A-6645-D892-F98A-F797E99AC257}"/>
              </a:ext>
            </a:extLst>
          </p:cNvPr>
          <p:cNvSpPr/>
          <p:nvPr/>
        </p:nvSpPr>
        <p:spPr>
          <a:xfrm>
            <a:off x="11021020" y="6599039"/>
            <a:ext cx="3629223" cy="1316832"/>
          </a:xfrm>
          <a:prstGeom prst="rect">
            <a:avLst/>
          </a:prstGeom>
          <a:noFill/>
          <a:ln/>
        </p:spPr>
        <p:txBody>
          <a:bodyPr wrap="square" lIns="0" tIns="0" rIns="0" bIns="0" rtlCol="0" anchor="t"/>
          <a:lstStyle/>
          <a:p>
            <a:pPr>
              <a:lnSpc>
                <a:spcPts val="5167"/>
              </a:lnSpc>
            </a:pPr>
            <a:r>
              <a:rPr lang="tr-TR" sz="3200">
                <a:solidFill>
                  <a:srgbClr val="FF5466"/>
                </a:solidFill>
                <a:latin typeface="Poppins Light" panose="00000400000000000000" pitchFamily="2" charset="-94"/>
                <a:ea typeface="Overpass" pitchFamily="34" charset="-122"/>
                <a:cs typeface="Poppins Light" panose="00000400000000000000" pitchFamily="2" charset="-94"/>
              </a:rPr>
              <a:t>Plastik Enjeksiyon İmalatı</a:t>
            </a:r>
            <a:endParaRPr lang="en-US" sz="3200" dirty="0">
              <a:solidFill>
                <a:srgbClr val="FF5466"/>
              </a:solidFill>
              <a:latin typeface="Poppins Light" panose="00000400000000000000" pitchFamily="2" charset="-94"/>
              <a:cs typeface="Poppins Light" panose="00000400000000000000" pitchFamily="2" charset="-94"/>
            </a:endParaRPr>
          </a:p>
        </p:txBody>
      </p:sp>
      <p:sp>
        <p:nvSpPr>
          <p:cNvPr id="19" name="Text 8">
            <a:extLst>
              <a:ext uri="{FF2B5EF4-FFF2-40B4-BE49-F238E27FC236}">
                <a16:creationId xmlns:a16="http://schemas.microsoft.com/office/drawing/2014/main" id="{EC51399D-08D0-C85A-B8CA-97212BCFB0ED}"/>
              </a:ext>
            </a:extLst>
          </p:cNvPr>
          <p:cNvSpPr/>
          <p:nvPr/>
        </p:nvSpPr>
        <p:spPr>
          <a:xfrm>
            <a:off x="15485665" y="6599039"/>
            <a:ext cx="3089870" cy="1316832"/>
          </a:xfrm>
          <a:prstGeom prst="rect">
            <a:avLst/>
          </a:prstGeom>
          <a:noFill/>
          <a:ln/>
        </p:spPr>
        <p:txBody>
          <a:bodyPr wrap="square" lIns="0" tIns="0" rIns="0" bIns="0" rtlCol="0" anchor="t"/>
          <a:lstStyle/>
          <a:p>
            <a:pPr>
              <a:lnSpc>
                <a:spcPts val="5167"/>
              </a:lnSpc>
            </a:pPr>
            <a:r>
              <a:rPr lang="en-US" sz="3200">
                <a:solidFill>
                  <a:srgbClr val="E5E0DF"/>
                </a:solidFill>
                <a:latin typeface="Poppins Light" panose="00000400000000000000" pitchFamily="2" charset="-94"/>
                <a:ea typeface="Overpass" pitchFamily="34" charset="-122"/>
                <a:cs typeface="Poppins Light" panose="00000400000000000000" pitchFamily="2" charset="-94"/>
              </a:rPr>
              <a:t>Kestirimci Bakım</a:t>
            </a:r>
            <a:endParaRPr lang="en-US" sz="3200" dirty="0">
              <a:latin typeface="Poppins Light" panose="00000400000000000000" pitchFamily="2" charset="-94"/>
              <a:cs typeface="Poppins Light" panose="00000400000000000000" pitchFamily="2" charset="-94"/>
            </a:endParaRPr>
          </a:p>
        </p:txBody>
      </p:sp>
      <p:sp>
        <p:nvSpPr>
          <p:cNvPr id="20" name="Text 9">
            <a:extLst>
              <a:ext uri="{FF2B5EF4-FFF2-40B4-BE49-F238E27FC236}">
                <a16:creationId xmlns:a16="http://schemas.microsoft.com/office/drawing/2014/main" id="{1312C4E6-A814-430B-D6D4-9DB6E52F76D9}"/>
              </a:ext>
            </a:extLst>
          </p:cNvPr>
          <p:cNvSpPr/>
          <p:nvPr/>
        </p:nvSpPr>
        <p:spPr>
          <a:xfrm>
            <a:off x="19410958" y="6599039"/>
            <a:ext cx="3096220" cy="1316832"/>
          </a:xfrm>
          <a:prstGeom prst="rect">
            <a:avLst/>
          </a:prstGeom>
          <a:noFill/>
          <a:ln/>
        </p:spPr>
        <p:txBody>
          <a:bodyPr wrap="square" lIns="0" tIns="0" rIns="0" bIns="0" rtlCol="0" anchor="t"/>
          <a:lstStyle/>
          <a:p>
            <a:pPr>
              <a:lnSpc>
                <a:spcPts val="5167"/>
              </a:lnSpc>
            </a:pPr>
            <a:r>
              <a:rPr lang="en-US" sz="3200">
                <a:solidFill>
                  <a:srgbClr val="E5E0DF"/>
                </a:solidFill>
                <a:latin typeface="Poppins Light" panose="00000400000000000000" pitchFamily="2" charset="-94"/>
                <a:ea typeface="Overpass" pitchFamily="34" charset="-122"/>
                <a:cs typeface="Poppins Light" panose="00000400000000000000" pitchFamily="2" charset="-94"/>
              </a:rPr>
              <a:t>%25 Duruş Süresi Azaltma</a:t>
            </a:r>
            <a:endParaRPr lang="en-US" sz="3200" dirty="0">
              <a:latin typeface="Poppins Light" panose="00000400000000000000" pitchFamily="2" charset="-94"/>
              <a:cs typeface="Poppins Light" panose="00000400000000000000" pitchFamily="2" charset="-94"/>
            </a:endParaRPr>
          </a:p>
        </p:txBody>
      </p:sp>
      <p:sp>
        <p:nvSpPr>
          <p:cNvPr id="21" name="Shape 10">
            <a:extLst>
              <a:ext uri="{FF2B5EF4-FFF2-40B4-BE49-F238E27FC236}">
                <a16:creationId xmlns:a16="http://schemas.microsoft.com/office/drawing/2014/main" id="{AE35A63C-893B-AF03-5542-F3F3059BF546}"/>
              </a:ext>
            </a:extLst>
          </p:cNvPr>
          <p:cNvSpPr/>
          <p:nvPr/>
        </p:nvSpPr>
        <p:spPr>
          <a:xfrm>
            <a:off x="10823468" y="7718227"/>
            <a:ext cx="12309078" cy="1835943"/>
          </a:xfrm>
          <a:prstGeom prst="rect">
            <a:avLst/>
          </a:prstGeom>
          <a:solidFill>
            <a:srgbClr val="FFFFFF">
              <a:alpha val="4000"/>
            </a:srgbClr>
          </a:solidFill>
          <a:ln/>
        </p:spPr>
      </p:sp>
      <p:sp>
        <p:nvSpPr>
          <p:cNvPr id="22" name="Text 11">
            <a:extLst>
              <a:ext uri="{FF2B5EF4-FFF2-40B4-BE49-F238E27FC236}">
                <a16:creationId xmlns:a16="http://schemas.microsoft.com/office/drawing/2014/main" id="{0A34956A-97C0-21C3-503D-B5ED24C709FF}"/>
              </a:ext>
            </a:extLst>
          </p:cNvPr>
          <p:cNvSpPr/>
          <p:nvPr/>
        </p:nvSpPr>
        <p:spPr>
          <a:xfrm>
            <a:off x="11021020" y="8434984"/>
            <a:ext cx="3629223" cy="658415"/>
          </a:xfrm>
          <a:prstGeom prst="rect">
            <a:avLst/>
          </a:prstGeom>
          <a:noFill/>
          <a:ln/>
        </p:spPr>
        <p:txBody>
          <a:bodyPr wrap="square" lIns="0" tIns="0" rIns="0" bIns="0" rtlCol="0" anchor="t"/>
          <a:lstStyle/>
          <a:p>
            <a:pPr>
              <a:lnSpc>
                <a:spcPts val="5167"/>
              </a:lnSpc>
            </a:pPr>
            <a:r>
              <a:rPr lang="tr-TR" sz="3200">
                <a:solidFill>
                  <a:srgbClr val="FF5466"/>
                </a:solidFill>
                <a:latin typeface="Poppins Light" panose="00000400000000000000" pitchFamily="2" charset="-94"/>
                <a:cs typeface="Poppins Light" panose="00000400000000000000" pitchFamily="2" charset="-94"/>
              </a:rPr>
              <a:t>Keçe İzolasyon Parça İmalatı</a:t>
            </a:r>
            <a:endParaRPr lang="en-US" sz="3200" dirty="0">
              <a:solidFill>
                <a:srgbClr val="FF5466"/>
              </a:solidFill>
              <a:latin typeface="Poppins Light" panose="00000400000000000000" pitchFamily="2" charset="-94"/>
              <a:cs typeface="Poppins Light" panose="00000400000000000000" pitchFamily="2" charset="-94"/>
            </a:endParaRPr>
          </a:p>
        </p:txBody>
      </p:sp>
      <p:sp>
        <p:nvSpPr>
          <p:cNvPr id="23" name="Text 12">
            <a:extLst>
              <a:ext uri="{FF2B5EF4-FFF2-40B4-BE49-F238E27FC236}">
                <a16:creationId xmlns:a16="http://schemas.microsoft.com/office/drawing/2014/main" id="{29129D27-54D0-A1D4-CD9F-DC44F6A9EE0A}"/>
              </a:ext>
            </a:extLst>
          </p:cNvPr>
          <p:cNvSpPr/>
          <p:nvPr/>
        </p:nvSpPr>
        <p:spPr>
          <a:xfrm>
            <a:off x="15485665" y="8434984"/>
            <a:ext cx="3089870" cy="1316832"/>
          </a:xfrm>
          <a:prstGeom prst="rect">
            <a:avLst/>
          </a:prstGeom>
          <a:noFill/>
          <a:ln/>
        </p:spPr>
        <p:txBody>
          <a:bodyPr wrap="square" lIns="0" tIns="0" rIns="0" bIns="0" rtlCol="0" anchor="t"/>
          <a:lstStyle/>
          <a:p>
            <a:pPr>
              <a:lnSpc>
                <a:spcPts val="5167"/>
              </a:lnSpc>
            </a:pPr>
            <a:r>
              <a:rPr lang="en-US" sz="3200">
                <a:solidFill>
                  <a:srgbClr val="E5E0DF"/>
                </a:solidFill>
                <a:latin typeface="Poppins Light" panose="00000400000000000000" pitchFamily="2" charset="-94"/>
                <a:ea typeface="Overpass" pitchFamily="34" charset="-122"/>
                <a:cs typeface="Poppins Light" panose="00000400000000000000" pitchFamily="2" charset="-94"/>
              </a:rPr>
              <a:t>Gerçek Zamanlı Proses Kontrolü</a:t>
            </a:r>
            <a:endParaRPr lang="en-US" sz="3200" dirty="0">
              <a:latin typeface="Poppins Light" panose="00000400000000000000" pitchFamily="2" charset="-94"/>
              <a:cs typeface="Poppins Light" panose="00000400000000000000" pitchFamily="2" charset="-94"/>
            </a:endParaRPr>
          </a:p>
        </p:txBody>
      </p:sp>
      <p:sp>
        <p:nvSpPr>
          <p:cNvPr id="24" name="Text 13">
            <a:extLst>
              <a:ext uri="{FF2B5EF4-FFF2-40B4-BE49-F238E27FC236}">
                <a16:creationId xmlns:a16="http://schemas.microsoft.com/office/drawing/2014/main" id="{C2BBB1F1-6CFA-240F-1191-77AA1F9FABFC}"/>
              </a:ext>
            </a:extLst>
          </p:cNvPr>
          <p:cNvSpPr/>
          <p:nvPr/>
        </p:nvSpPr>
        <p:spPr>
          <a:xfrm>
            <a:off x="19410958" y="8434984"/>
            <a:ext cx="3096220" cy="1316832"/>
          </a:xfrm>
          <a:prstGeom prst="rect">
            <a:avLst/>
          </a:prstGeom>
          <a:noFill/>
          <a:ln/>
        </p:spPr>
        <p:txBody>
          <a:bodyPr wrap="square" lIns="0" tIns="0" rIns="0" bIns="0" rtlCol="0" anchor="t"/>
          <a:lstStyle/>
          <a:p>
            <a:pPr>
              <a:lnSpc>
                <a:spcPts val="5167"/>
              </a:lnSpc>
            </a:pPr>
            <a:r>
              <a:rPr lang="tr-TR" sz="3200">
                <a:solidFill>
                  <a:srgbClr val="E5E0DF"/>
                </a:solidFill>
                <a:latin typeface="Poppins Light" panose="00000400000000000000" pitchFamily="2" charset="-94"/>
                <a:ea typeface="Overpass" pitchFamily="34" charset="-122"/>
                <a:cs typeface="Poppins Light" panose="00000400000000000000" pitchFamily="2" charset="-94"/>
              </a:rPr>
              <a:t>%15 Çevrim Süresi Tasarrufu</a:t>
            </a:r>
            <a:endParaRPr lang="en-US" sz="3200" dirty="0">
              <a:latin typeface="Poppins Light" panose="00000400000000000000" pitchFamily="2" charset="-94"/>
              <a:cs typeface="Poppins Light" panose="00000400000000000000" pitchFamily="2" charset="-94"/>
            </a:endParaRPr>
          </a:p>
        </p:txBody>
      </p:sp>
      <p:sp>
        <p:nvSpPr>
          <p:cNvPr id="25" name="Shape 14">
            <a:extLst>
              <a:ext uri="{FF2B5EF4-FFF2-40B4-BE49-F238E27FC236}">
                <a16:creationId xmlns:a16="http://schemas.microsoft.com/office/drawing/2014/main" id="{834368F2-BD5D-8C83-4BC5-2C186DF9DE4B}"/>
              </a:ext>
            </a:extLst>
          </p:cNvPr>
          <p:cNvSpPr/>
          <p:nvPr/>
        </p:nvSpPr>
        <p:spPr>
          <a:xfrm>
            <a:off x="10823468" y="9554170"/>
            <a:ext cx="12309078" cy="2494360"/>
          </a:xfrm>
          <a:prstGeom prst="rect">
            <a:avLst/>
          </a:prstGeom>
          <a:solidFill>
            <a:srgbClr val="000000">
              <a:alpha val="4000"/>
            </a:srgbClr>
          </a:solidFill>
          <a:ln/>
        </p:spPr>
      </p:sp>
      <p:sp>
        <p:nvSpPr>
          <p:cNvPr id="26" name="Text 15">
            <a:extLst>
              <a:ext uri="{FF2B5EF4-FFF2-40B4-BE49-F238E27FC236}">
                <a16:creationId xmlns:a16="http://schemas.microsoft.com/office/drawing/2014/main" id="{039D92BF-CF67-0160-E818-841D0200A3C1}"/>
              </a:ext>
            </a:extLst>
          </p:cNvPr>
          <p:cNvSpPr/>
          <p:nvPr/>
        </p:nvSpPr>
        <p:spPr>
          <a:xfrm>
            <a:off x="11021020" y="10626527"/>
            <a:ext cx="3629223" cy="1316832"/>
          </a:xfrm>
          <a:prstGeom prst="rect">
            <a:avLst/>
          </a:prstGeom>
          <a:noFill/>
          <a:ln/>
        </p:spPr>
        <p:txBody>
          <a:bodyPr wrap="square" lIns="0" tIns="0" rIns="0" bIns="0" rtlCol="0" anchor="t"/>
          <a:lstStyle/>
          <a:p>
            <a:pPr>
              <a:lnSpc>
                <a:spcPts val="5167"/>
              </a:lnSpc>
            </a:pPr>
            <a:r>
              <a:rPr lang="en-US" sz="3200">
                <a:solidFill>
                  <a:srgbClr val="FF5466"/>
                </a:solidFill>
                <a:latin typeface="Poppins Light" panose="00000400000000000000" pitchFamily="2" charset="-94"/>
                <a:ea typeface="Overpass" pitchFamily="34" charset="-122"/>
                <a:cs typeface="Poppins Light" panose="00000400000000000000" pitchFamily="2" charset="-94"/>
              </a:rPr>
              <a:t>Metal Şekillendirme Sektörü</a:t>
            </a:r>
            <a:endParaRPr lang="en-US" sz="3200" dirty="0">
              <a:solidFill>
                <a:srgbClr val="FF5466"/>
              </a:solidFill>
              <a:latin typeface="Poppins Light" panose="00000400000000000000" pitchFamily="2" charset="-94"/>
              <a:cs typeface="Poppins Light" panose="00000400000000000000" pitchFamily="2" charset="-94"/>
            </a:endParaRPr>
          </a:p>
        </p:txBody>
      </p:sp>
      <p:sp>
        <p:nvSpPr>
          <p:cNvPr id="27" name="Text 16">
            <a:extLst>
              <a:ext uri="{FF2B5EF4-FFF2-40B4-BE49-F238E27FC236}">
                <a16:creationId xmlns:a16="http://schemas.microsoft.com/office/drawing/2014/main" id="{22A2E766-6736-49D9-E1E3-0AC45CBA95A3}"/>
              </a:ext>
            </a:extLst>
          </p:cNvPr>
          <p:cNvSpPr/>
          <p:nvPr/>
        </p:nvSpPr>
        <p:spPr>
          <a:xfrm>
            <a:off x="15485665" y="10626527"/>
            <a:ext cx="3089870" cy="1975247"/>
          </a:xfrm>
          <a:prstGeom prst="rect">
            <a:avLst/>
          </a:prstGeom>
          <a:noFill/>
          <a:ln/>
        </p:spPr>
        <p:txBody>
          <a:bodyPr wrap="square" lIns="0" tIns="0" rIns="0" bIns="0" rtlCol="0" anchor="t"/>
          <a:lstStyle/>
          <a:p>
            <a:pPr>
              <a:lnSpc>
                <a:spcPts val="5167"/>
              </a:lnSpc>
            </a:pPr>
            <a:r>
              <a:rPr lang="en-US" sz="3200">
                <a:solidFill>
                  <a:srgbClr val="E5E0DF"/>
                </a:solidFill>
                <a:latin typeface="Poppins Light" panose="00000400000000000000" pitchFamily="2" charset="-94"/>
                <a:ea typeface="Overpass" pitchFamily="34" charset="-122"/>
                <a:cs typeface="Poppins Light" panose="00000400000000000000" pitchFamily="2" charset="-94"/>
              </a:rPr>
              <a:t>Yapay Zeka Odaklı Süreç Yönetimi</a:t>
            </a:r>
            <a:endParaRPr lang="en-US" sz="3200" dirty="0">
              <a:latin typeface="Poppins Light" panose="00000400000000000000" pitchFamily="2" charset="-94"/>
              <a:cs typeface="Poppins Light" panose="00000400000000000000" pitchFamily="2" charset="-94"/>
            </a:endParaRPr>
          </a:p>
        </p:txBody>
      </p:sp>
      <p:sp>
        <p:nvSpPr>
          <p:cNvPr id="28" name="Text 17">
            <a:extLst>
              <a:ext uri="{FF2B5EF4-FFF2-40B4-BE49-F238E27FC236}">
                <a16:creationId xmlns:a16="http://schemas.microsoft.com/office/drawing/2014/main" id="{6064CEA2-A265-CD37-4B47-FC3B3BB8FE99}"/>
              </a:ext>
            </a:extLst>
          </p:cNvPr>
          <p:cNvSpPr/>
          <p:nvPr/>
        </p:nvSpPr>
        <p:spPr>
          <a:xfrm>
            <a:off x="19410958" y="10626527"/>
            <a:ext cx="3096220" cy="1975247"/>
          </a:xfrm>
          <a:prstGeom prst="rect">
            <a:avLst/>
          </a:prstGeom>
          <a:noFill/>
          <a:ln/>
        </p:spPr>
        <p:txBody>
          <a:bodyPr wrap="square" lIns="0" tIns="0" rIns="0" bIns="0" rtlCol="0" anchor="t"/>
          <a:lstStyle/>
          <a:p>
            <a:pPr>
              <a:lnSpc>
                <a:spcPts val="5167"/>
              </a:lnSpc>
            </a:pPr>
            <a:r>
              <a:rPr lang="en-US" sz="3200">
                <a:solidFill>
                  <a:srgbClr val="E5E0DF"/>
                </a:solidFill>
                <a:latin typeface="Poppins Light" panose="00000400000000000000" pitchFamily="2" charset="-94"/>
                <a:ea typeface="Overpass" pitchFamily="34" charset="-122"/>
                <a:cs typeface="Poppins Light" panose="00000400000000000000" pitchFamily="2" charset="-94"/>
              </a:rPr>
              <a:t>%15 Kaynak Sarf Malzemesi Tasarrufu</a:t>
            </a:r>
            <a:endParaRPr lang="en-US" sz="3200" dirty="0">
              <a:latin typeface="Poppins Light" panose="00000400000000000000" pitchFamily="2" charset="-94"/>
              <a:cs typeface="Poppins Light" panose="00000400000000000000" pitchFamily="2" charset="-94"/>
            </a:endParaRPr>
          </a:p>
        </p:txBody>
      </p:sp>
      <p:pic>
        <p:nvPicPr>
          <p:cNvPr id="5" name="Image" descr="Image">
            <a:extLst>
              <a:ext uri="{FF2B5EF4-FFF2-40B4-BE49-F238E27FC236}">
                <a16:creationId xmlns:a16="http://schemas.microsoft.com/office/drawing/2014/main" id="{64402E30-227E-540E-62CB-BC156F317A88}"/>
              </a:ext>
            </a:extLst>
          </p:cNvPr>
          <p:cNvPicPr>
            <a:picLocks noChangeAspect="1"/>
          </p:cNvPicPr>
          <p:nvPr/>
        </p:nvPicPr>
        <p:blipFill>
          <a:blip r:embed="rId3"/>
          <a:stretch>
            <a:fillRect/>
          </a:stretch>
        </p:blipFill>
        <p:spPr>
          <a:xfrm rot="16200000">
            <a:off x="479062" y="1037341"/>
            <a:ext cx="1547978" cy="1548000"/>
          </a:xfrm>
          <a:prstGeom prst="rect">
            <a:avLst/>
          </a:prstGeom>
          <a:ln w="12700">
            <a:miter lim="400000"/>
          </a:ln>
        </p:spPr>
      </p:pic>
    </p:spTree>
    <p:extLst>
      <p:ext uri="{BB962C8B-B14F-4D97-AF65-F5344CB8AC3E}">
        <p14:creationId xmlns:p14="http://schemas.microsoft.com/office/powerpoint/2010/main" val="2985396836"/>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1848"/>
        </a:solidFill>
        <a:effectLst/>
      </p:bgPr>
    </p:bg>
    <p:spTree>
      <p:nvGrpSpPr>
        <p:cNvPr id="1" name=""/>
        <p:cNvGrpSpPr/>
        <p:nvPr/>
      </p:nvGrpSpPr>
      <p:grpSpPr>
        <a:xfrm>
          <a:off x="0" y="0"/>
          <a:ext cx="0" cy="0"/>
          <a:chOff x="0" y="0"/>
          <a:chExt cx="0" cy="0"/>
        </a:xfrm>
      </p:grpSpPr>
      <p:sp>
        <p:nvSpPr>
          <p:cNvPr id="203" name="Title is here."/>
          <p:cNvSpPr txBox="1"/>
          <p:nvPr/>
        </p:nvSpPr>
        <p:spPr>
          <a:xfrm>
            <a:off x="2552884" y="1080242"/>
            <a:ext cx="19735035" cy="12744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nSpc>
                <a:spcPts val="8584"/>
              </a:lnSpc>
            </a:pPr>
            <a:r>
              <a:rPr lang="en-US" sz="9600">
                <a:solidFill>
                  <a:srgbClr val="FF5466"/>
                </a:solidFill>
                <a:latin typeface="Poppins Light" panose="00000400000000000000" pitchFamily="2" charset="-94"/>
                <a:ea typeface="Roboto Medium" panose="02000000000000000000" pitchFamily="2" charset="0"/>
                <a:cs typeface="Poppins Light" panose="00000400000000000000" pitchFamily="2" charset="-94"/>
              </a:rPr>
              <a:t>ApraVisor'un Benzersiz Avantajı</a:t>
            </a:r>
            <a:endParaRPr lang="en-US" sz="9600" dirty="0">
              <a:solidFill>
                <a:srgbClr val="FF5466"/>
              </a:solidFill>
              <a:latin typeface="Poppins Light" panose="00000400000000000000" pitchFamily="2" charset="-94"/>
              <a:ea typeface="Roboto Medium" panose="02000000000000000000" pitchFamily="2" charset="0"/>
              <a:cs typeface="Poppins Light" panose="00000400000000000000" pitchFamily="2" charset="-94"/>
            </a:endParaRPr>
          </a:p>
        </p:txBody>
      </p:sp>
      <p:sp>
        <p:nvSpPr>
          <p:cNvPr id="3" name="Shape 1">
            <a:extLst>
              <a:ext uri="{FF2B5EF4-FFF2-40B4-BE49-F238E27FC236}">
                <a16:creationId xmlns:a16="http://schemas.microsoft.com/office/drawing/2014/main" id="{80F4BED0-ECE0-3D9E-B399-4C00C59437F4}"/>
              </a:ext>
            </a:extLst>
          </p:cNvPr>
          <p:cNvSpPr/>
          <p:nvPr/>
        </p:nvSpPr>
        <p:spPr>
          <a:xfrm>
            <a:off x="1614489" y="3107136"/>
            <a:ext cx="6802438" cy="5659438"/>
          </a:xfrm>
          <a:prstGeom prst="roundRect">
            <a:avLst>
              <a:gd name="adj" fmla="val 991"/>
            </a:avLst>
          </a:prstGeom>
          <a:solidFill>
            <a:srgbClr val="204C8E"/>
          </a:solidFill>
          <a:ln/>
        </p:spPr>
      </p:sp>
      <p:sp>
        <p:nvSpPr>
          <p:cNvPr id="4" name="Text 2">
            <a:extLst>
              <a:ext uri="{FF2B5EF4-FFF2-40B4-BE49-F238E27FC236}">
                <a16:creationId xmlns:a16="http://schemas.microsoft.com/office/drawing/2014/main" id="{FA3858D6-D157-5F81-36B0-B555825BD557}"/>
              </a:ext>
            </a:extLst>
          </p:cNvPr>
          <p:cNvSpPr/>
          <p:nvPr/>
        </p:nvSpPr>
        <p:spPr>
          <a:xfrm>
            <a:off x="1988145" y="3480792"/>
            <a:ext cx="6262719" cy="1099343"/>
          </a:xfrm>
          <a:prstGeom prst="rect">
            <a:avLst/>
          </a:prstGeom>
          <a:noFill/>
          <a:ln/>
        </p:spPr>
        <p:txBody>
          <a:bodyPr wrap="square" lIns="0" tIns="0" rIns="0" bIns="0" rtlCol="0" anchor="t"/>
          <a:lstStyle/>
          <a:p>
            <a:pPr>
              <a:lnSpc>
                <a:spcPts val="4250"/>
              </a:lnSpc>
            </a:pPr>
            <a:r>
              <a:rPr lang="en-US" sz="3200">
                <a:solidFill>
                  <a:srgbClr val="FF5466"/>
                </a:solidFill>
                <a:latin typeface="Poppins Light" panose="00000400000000000000" pitchFamily="2" charset="-94"/>
                <a:ea typeface="Lora" pitchFamily="34" charset="-122"/>
                <a:cs typeface="Poppins Light" panose="00000400000000000000" pitchFamily="2" charset="-94"/>
              </a:rPr>
              <a:t>Entegre Yapay Zeka ve IoT Uzmanlığı</a:t>
            </a:r>
            <a:endParaRPr lang="en-US" sz="3200" dirty="0">
              <a:solidFill>
                <a:srgbClr val="FF5466"/>
              </a:solidFill>
              <a:latin typeface="Poppins Light" panose="00000400000000000000" pitchFamily="2" charset="-94"/>
              <a:cs typeface="Poppins Light" panose="00000400000000000000" pitchFamily="2" charset="-94"/>
            </a:endParaRPr>
          </a:p>
        </p:txBody>
      </p:sp>
      <p:sp>
        <p:nvSpPr>
          <p:cNvPr id="5" name="Text 3">
            <a:extLst>
              <a:ext uri="{FF2B5EF4-FFF2-40B4-BE49-F238E27FC236}">
                <a16:creationId xmlns:a16="http://schemas.microsoft.com/office/drawing/2014/main" id="{CEBD7219-F84A-FEDE-8B86-4B6F7357E342}"/>
              </a:ext>
            </a:extLst>
          </p:cNvPr>
          <p:cNvSpPr/>
          <p:nvPr/>
        </p:nvSpPr>
        <p:spPr>
          <a:xfrm>
            <a:off x="1988145" y="4462375"/>
            <a:ext cx="6428779" cy="3588543"/>
          </a:xfrm>
          <a:prstGeom prst="rect">
            <a:avLst/>
          </a:prstGeom>
          <a:noFill/>
          <a:ln/>
        </p:spPr>
        <p:txBody>
          <a:bodyPr wrap="square" lIns="0" tIns="0" rIns="0" bIns="0" rtlCol="0" anchor="t"/>
          <a:lstStyle/>
          <a:p>
            <a:pPr>
              <a:lnSpc>
                <a:spcPts val="4667"/>
              </a:lnSpc>
            </a:pPr>
            <a:r>
              <a:rPr lang="en-US" sz="2800">
                <a:latin typeface="Poppins Light" panose="00000400000000000000" pitchFamily="2" charset="-94"/>
                <a:ea typeface="Source Sans Pro" pitchFamily="34" charset="-122"/>
                <a:cs typeface="Poppins Light" panose="00000400000000000000" pitchFamily="2" charset="-94"/>
              </a:rPr>
              <a:t>Diğerlerinden farklı olarak, süreçleri gerçek zamanlı olarak izleyen, tahmin eden ve optimize eden kapsamlı endüstriyel çözümler sunmak için yapay zeka ve Nesnelerin İnterneti (IoT) teknolojisini sorunsuz bir şekilde birleştiriyoruz.</a:t>
            </a:r>
            <a:endParaRPr lang="en-US" sz="2800" dirty="0">
              <a:latin typeface="Poppins Light" panose="00000400000000000000" pitchFamily="2" charset="-94"/>
              <a:cs typeface="Poppins Light" panose="00000400000000000000" pitchFamily="2" charset="-94"/>
            </a:endParaRPr>
          </a:p>
        </p:txBody>
      </p:sp>
      <p:sp>
        <p:nvSpPr>
          <p:cNvPr id="6" name="Shape 4">
            <a:extLst>
              <a:ext uri="{FF2B5EF4-FFF2-40B4-BE49-F238E27FC236}">
                <a16:creationId xmlns:a16="http://schemas.microsoft.com/office/drawing/2014/main" id="{3AE49669-FB58-D5F4-078A-21476E2D2B88}"/>
              </a:ext>
            </a:extLst>
          </p:cNvPr>
          <p:cNvSpPr/>
          <p:nvPr/>
        </p:nvSpPr>
        <p:spPr>
          <a:xfrm>
            <a:off x="8790584" y="3107136"/>
            <a:ext cx="6802438" cy="5659438"/>
          </a:xfrm>
          <a:prstGeom prst="roundRect">
            <a:avLst>
              <a:gd name="adj" fmla="val 991"/>
            </a:avLst>
          </a:prstGeom>
          <a:solidFill>
            <a:srgbClr val="204C8E"/>
          </a:solidFill>
          <a:ln/>
        </p:spPr>
      </p:sp>
      <p:sp>
        <p:nvSpPr>
          <p:cNvPr id="7" name="Text 5">
            <a:extLst>
              <a:ext uri="{FF2B5EF4-FFF2-40B4-BE49-F238E27FC236}">
                <a16:creationId xmlns:a16="http://schemas.microsoft.com/office/drawing/2014/main" id="{D8C48A5F-B656-FC70-54B4-F2977DD03171}"/>
              </a:ext>
            </a:extLst>
          </p:cNvPr>
          <p:cNvSpPr/>
          <p:nvPr/>
        </p:nvSpPr>
        <p:spPr>
          <a:xfrm>
            <a:off x="9164241" y="3480792"/>
            <a:ext cx="4481115" cy="549672"/>
          </a:xfrm>
          <a:prstGeom prst="rect">
            <a:avLst/>
          </a:prstGeom>
          <a:noFill/>
          <a:ln/>
        </p:spPr>
        <p:txBody>
          <a:bodyPr wrap="none" lIns="0" tIns="0" rIns="0" bIns="0" rtlCol="0" anchor="t"/>
          <a:lstStyle/>
          <a:p>
            <a:pPr>
              <a:lnSpc>
                <a:spcPts val="4250"/>
              </a:lnSpc>
            </a:pPr>
            <a:r>
              <a:rPr lang="en-US" sz="3200">
                <a:solidFill>
                  <a:srgbClr val="FF5466"/>
                </a:solidFill>
                <a:latin typeface="Poppins Light" panose="00000400000000000000" pitchFamily="2" charset="-94"/>
                <a:ea typeface="Lora" pitchFamily="34" charset="-122"/>
                <a:cs typeface="Poppins Light" panose="00000400000000000000" pitchFamily="2" charset="-94"/>
              </a:rPr>
              <a:t>Uçtan Uca Çözümler</a:t>
            </a:r>
            <a:endParaRPr lang="en-US" sz="3200" dirty="0">
              <a:solidFill>
                <a:srgbClr val="FF5466"/>
              </a:solidFill>
              <a:latin typeface="Poppins Light" panose="00000400000000000000" pitchFamily="2" charset="-94"/>
              <a:cs typeface="Poppins Light" panose="00000400000000000000" pitchFamily="2" charset="-94"/>
            </a:endParaRPr>
          </a:p>
        </p:txBody>
      </p:sp>
      <p:sp>
        <p:nvSpPr>
          <p:cNvPr id="8" name="Text 6">
            <a:extLst>
              <a:ext uri="{FF2B5EF4-FFF2-40B4-BE49-F238E27FC236}">
                <a16:creationId xmlns:a16="http://schemas.microsoft.com/office/drawing/2014/main" id="{D5929935-2EEA-9A4E-5DF6-F827E4800E7D}"/>
              </a:ext>
            </a:extLst>
          </p:cNvPr>
          <p:cNvSpPr/>
          <p:nvPr/>
        </p:nvSpPr>
        <p:spPr>
          <a:xfrm>
            <a:off x="9164241" y="4030463"/>
            <a:ext cx="6055122" cy="2990453"/>
          </a:xfrm>
          <a:prstGeom prst="rect">
            <a:avLst/>
          </a:prstGeom>
          <a:noFill/>
          <a:ln/>
        </p:spPr>
        <p:txBody>
          <a:bodyPr wrap="square" lIns="0" tIns="0" rIns="0" bIns="0" rtlCol="0" anchor="t"/>
          <a:lstStyle/>
          <a:p>
            <a:pPr>
              <a:lnSpc>
                <a:spcPts val="4667"/>
              </a:lnSpc>
            </a:pPr>
            <a:r>
              <a:rPr lang="en-US" sz="2800" dirty="0">
                <a:latin typeface="Poppins Light" panose="00000400000000000000" pitchFamily="2" charset="-94"/>
                <a:ea typeface="Source Sans Pro" pitchFamily="34" charset="-122"/>
                <a:cs typeface="Poppins Light" panose="00000400000000000000" pitchFamily="2" charset="-94"/>
              </a:rPr>
              <a:t>APRA </a:t>
            </a:r>
            <a:r>
              <a:rPr lang="en-US" sz="2800" dirty="0" err="1">
                <a:latin typeface="Poppins Light" panose="00000400000000000000" pitchFamily="2" charset="-94"/>
                <a:ea typeface="Source Sans Pro" pitchFamily="34" charset="-122"/>
                <a:cs typeface="Poppins Light" panose="00000400000000000000" pitchFamily="2" charset="-94"/>
              </a:rPr>
              <a:t>yalnızca</a:t>
            </a:r>
            <a:r>
              <a:rPr lang="en-US" sz="2800" dirty="0">
                <a:latin typeface="Poppins Light" panose="00000400000000000000" pitchFamily="2" charset="-94"/>
                <a:ea typeface="Source Sans Pro" pitchFamily="34" charset="-122"/>
                <a:cs typeface="Poppins Light" panose="00000400000000000000" pitchFamily="2" charset="-94"/>
              </a:rPr>
              <a:t> </a:t>
            </a:r>
            <a:r>
              <a:rPr lang="en-US" sz="2800" dirty="0" err="1">
                <a:latin typeface="Poppins Light" panose="00000400000000000000" pitchFamily="2" charset="-94"/>
                <a:ea typeface="Source Sans Pro" pitchFamily="34" charset="-122"/>
                <a:cs typeface="Poppins Light" panose="00000400000000000000" pitchFamily="2" charset="-94"/>
              </a:rPr>
              <a:t>bireysel</a:t>
            </a:r>
            <a:r>
              <a:rPr lang="en-US" sz="2800" dirty="0">
                <a:latin typeface="Poppins Light" panose="00000400000000000000" pitchFamily="2" charset="-94"/>
                <a:ea typeface="Source Sans Pro" pitchFamily="34" charset="-122"/>
                <a:cs typeface="Poppins Light" panose="00000400000000000000" pitchFamily="2" charset="-94"/>
              </a:rPr>
              <a:t> </a:t>
            </a:r>
            <a:r>
              <a:rPr lang="en-US" sz="2800" dirty="0" err="1">
                <a:latin typeface="Poppins Light" panose="00000400000000000000" pitchFamily="2" charset="-94"/>
                <a:ea typeface="Source Sans Pro" pitchFamily="34" charset="-122"/>
                <a:cs typeface="Poppins Light" panose="00000400000000000000" pitchFamily="2" charset="-94"/>
              </a:rPr>
              <a:t>araçlar</a:t>
            </a:r>
            <a:r>
              <a:rPr lang="en-US" sz="2800" dirty="0">
                <a:latin typeface="Poppins Light" panose="00000400000000000000" pitchFamily="2" charset="-94"/>
                <a:ea typeface="Source Sans Pro" pitchFamily="34" charset="-122"/>
                <a:cs typeface="Poppins Light" panose="00000400000000000000" pitchFamily="2" charset="-94"/>
              </a:rPr>
              <a:t> </a:t>
            </a:r>
            <a:r>
              <a:rPr lang="en-US" sz="2800" dirty="0" err="1">
                <a:latin typeface="Poppins Light" panose="00000400000000000000" pitchFamily="2" charset="-94"/>
                <a:ea typeface="Source Sans Pro" pitchFamily="34" charset="-122"/>
                <a:cs typeface="Poppins Light" panose="00000400000000000000" pitchFamily="2" charset="-94"/>
              </a:rPr>
              <a:t>sağlamaz</a:t>
            </a:r>
            <a:r>
              <a:rPr lang="en-US" sz="2800" dirty="0">
                <a:latin typeface="Poppins Light" panose="00000400000000000000" pitchFamily="2" charset="-94"/>
                <a:ea typeface="Source Sans Pro" pitchFamily="34" charset="-122"/>
                <a:cs typeface="Poppins Light" panose="00000400000000000000" pitchFamily="2" charset="-94"/>
              </a:rPr>
              <a:t>; </a:t>
            </a:r>
            <a:r>
              <a:rPr lang="en-US" sz="2800" dirty="0" err="1">
                <a:latin typeface="Poppins Light" panose="00000400000000000000" pitchFamily="2" charset="-94"/>
                <a:ea typeface="Source Sans Pro" pitchFamily="34" charset="-122"/>
                <a:cs typeface="Poppins Light" panose="00000400000000000000" pitchFamily="2" charset="-94"/>
              </a:rPr>
              <a:t>veri</a:t>
            </a:r>
            <a:r>
              <a:rPr lang="en-US" sz="2800" dirty="0">
                <a:latin typeface="Poppins Light" panose="00000400000000000000" pitchFamily="2" charset="-94"/>
                <a:ea typeface="Source Sans Pro" pitchFamily="34" charset="-122"/>
                <a:cs typeface="Poppins Light" panose="00000400000000000000" pitchFamily="2" charset="-94"/>
              </a:rPr>
              <a:t> </a:t>
            </a:r>
            <a:r>
              <a:rPr lang="en-US" sz="2800" dirty="0" err="1">
                <a:latin typeface="Poppins Light" panose="00000400000000000000" pitchFamily="2" charset="-94"/>
                <a:ea typeface="Source Sans Pro" pitchFamily="34" charset="-122"/>
                <a:cs typeface="Poppins Light" panose="00000400000000000000" pitchFamily="2" charset="-94"/>
              </a:rPr>
              <a:t>toplama</a:t>
            </a:r>
            <a:r>
              <a:rPr lang="en-US" sz="2800" dirty="0">
                <a:latin typeface="Poppins Light" panose="00000400000000000000" pitchFamily="2" charset="-94"/>
                <a:ea typeface="Source Sans Pro" pitchFamily="34" charset="-122"/>
                <a:cs typeface="Poppins Light" panose="00000400000000000000" pitchFamily="2" charset="-94"/>
              </a:rPr>
              <a:t> </a:t>
            </a:r>
            <a:r>
              <a:rPr lang="en-US" sz="2800" dirty="0" err="1">
                <a:latin typeface="Poppins Light" panose="00000400000000000000" pitchFamily="2" charset="-94"/>
                <a:ea typeface="Source Sans Pro" pitchFamily="34" charset="-122"/>
                <a:cs typeface="Poppins Light" panose="00000400000000000000" pitchFamily="2" charset="-94"/>
              </a:rPr>
              <a:t>ve</a:t>
            </a:r>
            <a:r>
              <a:rPr lang="en-US" sz="2800" dirty="0">
                <a:latin typeface="Poppins Light" panose="00000400000000000000" pitchFamily="2" charset="-94"/>
                <a:ea typeface="Source Sans Pro" pitchFamily="34" charset="-122"/>
                <a:cs typeface="Poppins Light" panose="00000400000000000000" pitchFamily="2" charset="-94"/>
              </a:rPr>
              <a:t> </a:t>
            </a:r>
            <a:r>
              <a:rPr lang="en-US" sz="2800" dirty="0" err="1">
                <a:latin typeface="Poppins Light" panose="00000400000000000000" pitchFamily="2" charset="-94"/>
                <a:ea typeface="Source Sans Pro" pitchFamily="34" charset="-122"/>
                <a:cs typeface="Poppins Light" panose="00000400000000000000" pitchFamily="2" charset="-94"/>
              </a:rPr>
              <a:t>yapay</a:t>
            </a:r>
            <a:r>
              <a:rPr lang="en-US" sz="2800" dirty="0">
                <a:latin typeface="Poppins Light" panose="00000400000000000000" pitchFamily="2" charset="-94"/>
                <a:ea typeface="Source Sans Pro" pitchFamily="34" charset="-122"/>
                <a:cs typeface="Poppins Light" panose="00000400000000000000" pitchFamily="2" charset="-94"/>
              </a:rPr>
              <a:t> </a:t>
            </a:r>
            <a:r>
              <a:rPr lang="en-US" sz="2800" dirty="0" err="1">
                <a:latin typeface="Poppins Light" panose="00000400000000000000" pitchFamily="2" charset="-94"/>
                <a:ea typeface="Source Sans Pro" pitchFamily="34" charset="-122"/>
                <a:cs typeface="Poppins Light" panose="00000400000000000000" pitchFamily="2" charset="-94"/>
              </a:rPr>
              <a:t>zeka</a:t>
            </a:r>
            <a:r>
              <a:rPr lang="en-US" sz="2800" dirty="0">
                <a:latin typeface="Poppins Light" panose="00000400000000000000" pitchFamily="2" charset="-94"/>
                <a:ea typeface="Source Sans Pro" pitchFamily="34" charset="-122"/>
                <a:cs typeface="Poppins Light" panose="00000400000000000000" pitchFamily="2" charset="-94"/>
              </a:rPr>
              <a:t> </a:t>
            </a:r>
            <a:r>
              <a:rPr lang="en-US" sz="2800" dirty="0" err="1">
                <a:latin typeface="Poppins Light" panose="00000400000000000000" pitchFamily="2" charset="-94"/>
                <a:ea typeface="Source Sans Pro" pitchFamily="34" charset="-122"/>
                <a:cs typeface="Poppins Light" panose="00000400000000000000" pitchFamily="2" charset="-94"/>
              </a:rPr>
              <a:t>modellemeden</a:t>
            </a:r>
            <a:r>
              <a:rPr lang="en-US" sz="2800" dirty="0">
                <a:latin typeface="Poppins Light" panose="00000400000000000000" pitchFamily="2" charset="-94"/>
                <a:ea typeface="Source Sans Pro" pitchFamily="34" charset="-122"/>
                <a:cs typeface="Poppins Light" panose="00000400000000000000" pitchFamily="2" charset="-94"/>
              </a:rPr>
              <a:t> </a:t>
            </a:r>
            <a:r>
              <a:rPr lang="en-US" sz="2800" dirty="0" err="1">
                <a:latin typeface="Poppins Light" panose="00000400000000000000" pitchFamily="2" charset="-94"/>
                <a:ea typeface="Source Sans Pro" pitchFamily="34" charset="-122"/>
                <a:cs typeface="Poppins Light" panose="00000400000000000000" pitchFamily="2" charset="-94"/>
              </a:rPr>
              <a:t>otonom</a:t>
            </a:r>
            <a:r>
              <a:rPr lang="en-US" sz="2800" dirty="0">
                <a:latin typeface="Poppins Light" panose="00000400000000000000" pitchFamily="2" charset="-94"/>
                <a:ea typeface="Source Sans Pro" pitchFamily="34" charset="-122"/>
                <a:cs typeface="Poppins Light" panose="00000400000000000000" pitchFamily="2" charset="-94"/>
              </a:rPr>
              <a:t> </a:t>
            </a:r>
            <a:r>
              <a:rPr lang="en-US" sz="2800" dirty="0" err="1">
                <a:latin typeface="Poppins Light" panose="00000400000000000000" pitchFamily="2" charset="-94"/>
                <a:ea typeface="Source Sans Pro" pitchFamily="34" charset="-122"/>
                <a:cs typeface="Poppins Light" panose="00000400000000000000" pitchFamily="2" charset="-94"/>
              </a:rPr>
              <a:t>kontrol</a:t>
            </a:r>
            <a:r>
              <a:rPr lang="en-US" sz="2800" dirty="0">
                <a:latin typeface="Poppins Light" panose="00000400000000000000" pitchFamily="2" charset="-94"/>
                <a:ea typeface="Source Sans Pro" pitchFamily="34" charset="-122"/>
                <a:cs typeface="Poppins Light" panose="00000400000000000000" pitchFamily="2" charset="-94"/>
              </a:rPr>
              <a:t> </a:t>
            </a:r>
            <a:r>
              <a:rPr lang="en-US" sz="2800" dirty="0" err="1">
                <a:latin typeface="Poppins Light" panose="00000400000000000000" pitchFamily="2" charset="-94"/>
                <a:ea typeface="Source Sans Pro" pitchFamily="34" charset="-122"/>
                <a:cs typeface="Poppins Light" panose="00000400000000000000" pitchFamily="2" charset="-94"/>
              </a:rPr>
              <a:t>ve</a:t>
            </a:r>
            <a:r>
              <a:rPr lang="en-US" sz="2800" dirty="0">
                <a:latin typeface="Poppins Light" panose="00000400000000000000" pitchFamily="2" charset="-94"/>
                <a:ea typeface="Source Sans Pro" pitchFamily="34" charset="-122"/>
                <a:cs typeface="Poppins Light" panose="00000400000000000000" pitchFamily="2" charset="-94"/>
              </a:rPr>
              <a:t> </a:t>
            </a:r>
            <a:r>
              <a:rPr lang="en-US" sz="2800" dirty="0" err="1">
                <a:latin typeface="Poppins Light" panose="00000400000000000000" pitchFamily="2" charset="-94"/>
                <a:ea typeface="Source Sans Pro" pitchFamily="34" charset="-122"/>
                <a:cs typeface="Poppins Light" panose="00000400000000000000" pitchFamily="2" charset="-94"/>
              </a:rPr>
              <a:t>sürekli</a:t>
            </a:r>
            <a:r>
              <a:rPr lang="en-US" sz="2800" dirty="0">
                <a:latin typeface="Poppins Light" panose="00000400000000000000" pitchFamily="2" charset="-94"/>
                <a:ea typeface="Source Sans Pro" pitchFamily="34" charset="-122"/>
                <a:cs typeface="Poppins Light" panose="00000400000000000000" pitchFamily="2" charset="-94"/>
              </a:rPr>
              <a:t> </a:t>
            </a:r>
            <a:r>
              <a:rPr lang="en-US" sz="2800" dirty="0" err="1">
                <a:latin typeface="Poppins Light" panose="00000400000000000000" pitchFamily="2" charset="-94"/>
                <a:ea typeface="Source Sans Pro" pitchFamily="34" charset="-122"/>
                <a:cs typeface="Poppins Light" panose="00000400000000000000" pitchFamily="2" charset="-94"/>
              </a:rPr>
              <a:t>iyileştirmeye</a:t>
            </a:r>
            <a:r>
              <a:rPr lang="en-US" sz="2800" dirty="0">
                <a:latin typeface="Poppins Light" panose="00000400000000000000" pitchFamily="2" charset="-94"/>
                <a:ea typeface="Source Sans Pro" pitchFamily="34" charset="-122"/>
                <a:cs typeface="Poppins Light" panose="00000400000000000000" pitchFamily="2" charset="-94"/>
              </a:rPr>
              <a:t> </a:t>
            </a:r>
            <a:r>
              <a:rPr lang="en-US" sz="2800" dirty="0" err="1">
                <a:latin typeface="Poppins Light" panose="00000400000000000000" pitchFamily="2" charset="-94"/>
                <a:ea typeface="Source Sans Pro" pitchFamily="34" charset="-122"/>
                <a:cs typeface="Poppins Light" panose="00000400000000000000" pitchFamily="2" charset="-94"/>
              </a:rPr>
              <a:t>kadar</a:t>
            </a:r>
            <a:r>
              <a:rPr lang="en-US" sz="2800" dirty="0">
                <a:latin typeface="Poppins Light" panose="00000400000000000000" pitchFamily="2" charset="-94"/>
                <a:ea typeface="Source Sans Pro" pitchFamily="34" charset="-122"/>
                <a:cs typeface="Poppins Light" panose="00000400000000000000" pitchFamily="2" charset="-94"/>
              </a:rPr>
              <a:t> her </a:t>
            </a:r>
            <a:r>
              <a:rPr lang="en-US" sz="2800" dirty="0" err="1">
                <a:latin typeface="Poppins Light" panose="00000400000000000000" pitchFamily="2" charset="-94"/>
                <a:ea typeface="Source Sans Pro" pitchFamily="34" charset="-122"/>
                <a:cs typeface="Poppins Light" panose="00000400000000000000" pitchFamily="2" charset="-94"/>
              </a:rPr>
              <a:t>şeyi</a:t>
            </a:r>
            <a:r>
              <a:rPr lang="en-US" sz="2800" dirty="0">
                <a:latin typeface="Poppins Light" panose="00000400000000000000" pitchFamily="2" charset="-94"/>
                <a:ea typeface="Source Sans Pro" pitchFamily="34" charset="-122"/>
                <a:cs typeface="Poppins Light" panose="00000400000000000000" pitchFamily="2" charset="-94"/>
              </a:rPr>
              <a:t> </a:t>
            </a:r>
            <a:r>
              <a:rPr lang="en-US" sz="2800" dirty="0" err="1">
                <a:latin typeface="Poppins Light" panose="00000400000000000000" pitchFamily="2" charset="-94"/>
                <a:ea typeface="Source Sans Pro" pitchFamily="34" charset="-122"/>
                <a:cs typeface="Poppins Light" panose="00000400000000000000" pitchFamily="2" charset="-94"/>
              </a:rPr>
              <a:t>kapsayan</a:t>
            </a:r>
            <a:r>
              <a:rPr lang="en-US" sz="2800" dirty="0">
                <a:latin typeface="Poppins Light" panose="00000400000000000000" pitchFamily="2" charset="-94"/>
                <a:ea typeface="Source Sans Pro" pitchFamily="34" charset="-122"/>
                <a:cs typeface="Poppins Light" panose="00000400000000000000" pitchFamily="2" charset="-94"/>
              </a:rPr>
              <a:t> tam </a:t>
            </a:r>
            <a:r>
              <a:rPr lang="en-US" sz="2800" dirty="0" err="1">
                <a:latin typeface="Poppins Light" panose="00000400000000000000" pitchFamily="2" charset="-94"/>
                <a:ea typeface="Source Sans Pro" pitchFamily="34" charset="-122"/>
                <a:cs typeface="Poppins Light" panose="00000400000000000000" pitchFamily="2" charset="-94"/>
              </a:rPr>
              <a:t>döngülü</a:t>
            </a:r>
            <a:r>
              <a:rPr lang="en-US" sz="2800" dirty="0">
                <a:latin typeface="Poppins Light" panose="00000400000000000000" pitchFamily="2" charset="-94"/>
                <a:ea typeface="Source Sans Pro" pitchFamily="34" charset="-122"/>
                <a:cs typeface="Poppins Light" panose="00000400000000000000" pitchFamily="2" charset="-94"/>
              </a:rPr>
              <a:t> </a:t>
            </a:r>
            <a:r>
              <a:rPr lang="en-US" sz="2800" dirty="0" err="1">
                <a:latin typeface="Poppins Light" panose="00000400000000000000" pitchFamily="2" charset="-94"/>
                <a:ea typeface="Source Sans Pro" pitchFamily="34" charset="-122"/>
                <a:cs typeface="Poppins Light" panose="00000400000000000000" pitchFamily="2" charset="-94"/>
              </a:rPr>
              <a:t>çözümler</a:t>
            </a:r>
            <a:r>
              <a:rPr lang="en-US" sz="2800" dirty="0">
                <a:latin typeface="Poppins Light" panose="00000400000000000000" pitchFamily="2" charset="-94"/>
                <a:ea typeface="Source Sans Pro" pitchFamily="34" charset="-122"/>
                <a:cs typeface="Poppins Light" panose="00000400000000000000" pitchFamily="2" charset="-94"/>
              </a:rPr>
              <a:t> </a:t>
            </a:r>
            <a:r>
              <a:rPr lang="en-US" sz="2800" dirty="0" err="1">
                <a:latin typeface="Poppins Light" panose="00000400000000000000" pitchFamily="2" charset="-94"/>
                <a:ea typeface="Source Sans Pro" pitchFamily="34" charset="-122"/>
                <a:cs typeface="Poppins Light" panose="00000400000000000000" pitchFamily="2" charset="-94"/>
              </a:rPr>
              <a:t>sunuyoruz</a:t>
            </a:r>
            <a:r>
              <a:rPr lang="en-US" sz="2800" dirty="0">
                <a:latin typeface="Poppins Light" panose="00000400000000000000" pitchFamily="2" charset="-94"/>
                <a:ea typeface="Source Sans Pro" pitchFamily="34" charset="-122"/>
                <a:cs typeface="Poppins Light" panose="00000400000000000000" pitchFamily="2" charset="-94"/>
              </a:rPr>
              <a:t>.</a:t>
            </a:r>
            <a:endParaRPr lang="en-US" sz="2800" dirty="0">
              <a:latin typeface="Poppins Light" panose="00000400000000000000" pitchFamily="2" charset="-94"/>
              <a:cs typeface="Poppins Light" panose="00000400000000000000" pitchFamily="2" charset="-94"/>
            </a:endParaRPr>
          </a:p>
        </p:txBody>
      </p:sp>
      <p:sp>
        <p:nvSpPr>
          <p:cNvPr id="9" name="Shape 7">
            <a:extLst>
              <a:ext uri="{FF2B5EF4-FFF2-40B4-BE49-F238E27FC236}">
                <a16:creationId xmlns:a16="http://schemas.microsoft.com/office/drawing/2014/main" id="{4CD5FA08-CBBE-F8ED-8F54-A85ED347A73E}"/>
              </a:ext>
            </a:extLst>
          </p:cNvPr>
          <p:cNvSpPr/>
          <p:nvPr/>
        </p:nvSpPr>
        <p:spPr>
          <a:xfrm>
            <a:off x="15966679" y="3107136"/>
            <a:ext cx="6802438" cy="5659438"/>
          </a:xfrm>
          <a:prstGeom prst="roundRect">
            <a:avLst>
              <a:gd name="adj" fmla="val 991"/>
            </a:avLst>
          </a:prstGeom>
          <a:solidFill>
            <a:srgbClr val="204C8E"/>
          </a:solidFill>
          <a:ln/>
        </p:spPr>
      </p:sp>
      <p:sp>
        <p:nvSpPr>
          <p:cNvPr id="10" name="Text 8">
            <a:extLst>
              <a:ext uri="{FF2B5EF4-FFF2-40B4-BE49-F238E27FC236}">
                <a16:creationId xmlns:a16="http://schemas.microsoft.com/office/drawing/2014/main" id="{C7025784-F983-A410-D145-BD0F20294699}"/>
              </a:ext>
            </a:extLst>
          </p:cNvPr>
          <p:cNvSpPr/>
          <p:nvPr/>
        </p:nvSpPr>
        <p:spPr>
          <a:xfrm>
            <a:off x="16340337" y="3454600"/>
            <a:ext cx="8043663" cy="1099343"/>
          </a:xfrm>
          <a:prstGeom prst="rect">
            <a:avLst/>
          </a:prstGeom>
          <a:noFill/>
          <a:ln/>
        </p:spPr>
        <p:txBody>
          <a:bodyPr wrap="square" lIns="0" tIns="0" rIns="0" bIns="0" rtlCol="0" anchor="t"/>
          <a:lstStyle/>
          <a:p>
            <a:pPr>
              <a:lnSpc>
                <a:spcPts val="4250"/>
              </a:lnSpc>
            </a:pPr>
            <a:r>
              <a:rPr lang="en-US" sz="3200">
                <a:solidFill>
                  <a:srgbClr val="FF5466"/>
                </a:solidFill>
                <a:latin typeface="Poppins Light" panose="00000400000000000000" pitchFamily="2" charset="-94"/>
                <a:cs typeface="Poppins Light" panose="00000400000000000000" pitchFamily="2" charset="-94"/>
              </a:rPr>
              <a:t>Özelleştirilebilir ve Ölçeklenebilir</a:t>
            </a:r>
            <a:endParaRPr lang="en-US" sz="3200" dirty="0">
              <a:solidFill>
                <a:srgbClr val="FF5466"/>
              </a:solidFill>
              <a:latin typeface="Poppins Light" panose="00000400000000000000" pitchFamily="2" charset="-94"/>
              <a:cs typeface="Poppins Light" panose="00000400000000000000" pitchFamily="2" charset="-94"/>
            </a:endParaRPr>
          </a:p>
        </p:txBody>
      </p:sp>
      <p:sp>
        <p:nvSpPr>
          <p:cNvPr id="11" name="Text 9">
            <a:extLst>
              <a:ext uri="{FF2B5EF4-FFF2-40B4-BE49-F238E27FC236}">
                <a16:creationId xmlns:a16="http://schemas.microsoft.com/office/drawing/2014/main" id="{2BC497A6-2EC8-D3C9-B886-1A426B806CE7}"/>
              </a:ext>
            </a:extLst>
          </p:cNvPr>
          <p:cNvSpPr/>
          <p:nvPr/>
        </p:nvSpPr>
        <p:spPr>
          <a:xfrm>
            <a:off x="16340336" y="4030463"/>
            <a:ext cx="6428780" cy="3588543"/>
          </a:xfrm>
          <a:prstGeom prst="rect">
            <a:avLst/>
          </a:prstGeom>
          <a:noFill/>
          <a:ln/>
        </p:spPr>
        <p:txBody>
          <a:bodyPr wrap="square" lIns="0" tIns="0" rIns="0" bIns="0" rtlCol="0" anchor="t"/>
          <a:lstStyle/>
          <a:p>
            <a:pPr>
              <a:lnSpc>
                <a:spcPts val="4667"/>
              </a:lnSpc>
            </a:pPr>
            <a:r>
              <a:rPr lang="en-US" sz="2800">
                <a:latin typeface="Poppins Light" panose="00000400000000000000" pitchFamily="2" charset="-94"/>
                <a:ea typeface="Source Sans Pro" pitchFamily="34" charset="-122"/>
                <a:cs typeface="Poppins Light" panose="00000400000000000000" pitchFamily="2" charset="-94"/>
              </a:rPr>
              <a:t>APIoT ve Virtual Engineer platformlarımız son derece uyarlanabilir, çok çeşitli sektörlere ve ölçeklere uyacak şekilde tasarlanmıştır ve müşterilerin özel ihtiyaçlarının performanstan ödün vermeden karşılanmasını sağlar.</a:t>
            </a:r>
            <a:endParaRPr lang="en-US" sz="2800" dirty="0">
              <a:latin typeface="Poppins Light" panose="00000400000000000000" pitchFamily="2" charset="-94"/>
              <a:cs typeface="Poppins Light" panose="00000400000000000000" pitchFamily="2" charset="-94"/>
            </a:endParaRPr>
          </a:p>
        </p:txBody>
      </p:sp>
      <p:sp>
        <p:nvSpPr>
          <p:cNvPr id="12" name="Shape 10">
            <a:extLst>
              <a:ext uri="{FF2B5EF4-FFF2-40B4-BE49-F238E27FC236}">
                <a16:creationId xmlns:a16="http://schemas.microsoft.com/office/drawing/2014/main" id="{DB99518F-2E87-D5D0-5B00-D1C21E8E6C7B}"/>
              </a:ext>
            </a:extLst>
          </p:cNvPr>
          <p:cNvSpPr/>
          <p:nvPr/>
        </p:nvSpPr>
        <p:spPr>
          <a:xfrm>
            <a:off x="1614489" y="9140230"/>
            <a:ext cx="10390583" cy="4016970"/>
          </a:xfrm>
          <a:prstGeom prst="roundRect">
            <a:avLst>
              <a:gd name="adj" fmla="val 1691"/>
            </a:avLst>
          </a:prstGeom>
          <a:solidFill>
            <a:srgbClr val="204C8E"/>
          </a:solidFill>
          <a:ln/>
        </p:spPr>
      </p:sp>
      <p:sp>
        <p:nvSpPr>
          <p:cNvPr id="13" name="Text 11">
            <a:extLst>
              <a:ext uri="{FF2B5EF4-FFF2-40B4-BE49-F238E27FC236}">
                <a16:creationId xmlns:a16="http://schemas.microsoft.com/office/drawing/2014/main" id="{A145F391-7F48-DF32-0460-0B31974F9F89}"/>
              </a:ext>
            </a:extLst>
          </p:cNvPr>
          <p:cNvSpPr/>
          <p:nvPr/>
        </p:nvSpPr>
        <p:spPr>
          <a:xfrm>
            <a:off x="2027052" y="9468866"/>
            <a:ext cx="7006999" cy="549672"/>
          </a:xfrm>
          <a:prstGeom prst="rect">
            <a:avLst/>
          </a:prstGeom>
          <a:noFill/>
          <a:ln/>
        </p:spPr>
        <p:txBody>
          <a:bodyPr wrap="square" lIns="0" tIns="0" rIns="0" bIns="0" rtlCol="0" anchor="t"/>
          <a:lstStyle/>
          <a:p>
            <a:pPr>
              <a:lnSpc>
                <a:spcPts val="4250"/>
              </a:lnSpc>
            </a:pPr>
            <a:r>
              <a:rPr lang="en-US" sz="3200">
                <a:solidFill>
                  <a:srgbClr val="FF5466"/>
                </a:solidFill>
                <a:latin typeface="Poppins Light" panose="00000400000000000000" pitchFamily="2" charset="-94"/>
                <a:cs typeface="Poppins Light" panose="00000400000000000000" pitchFamily="2" charset="-94"/>
              </a:rPr>
              <a:t>Proaktif Problem Çözme</a:t>
            </a:r>
            <a:endParaRPr lang="en-US" sz="3200" dirty="0">
              <a:solidFill>
                <a:srgbClr val="FF5466"/>
              </a:solidFill>
              <a:latin typeface="Poppins Light" panose="00000400000000000000" pitchFamily="2" charset="-94"/>
              <a:cs typeface="Poppins Light" panose="00000400000000000000" pitchFamily="2" charset="-94"/>
            </a:endParaRPr>
          </a:p>
        </p:txBody>
      </p:sp>
      <p:sp>
        <p:nvSpPr>
          <p:cNvPr id="14" name="Text 12">
            <a:extLst>
              <a:ext uri="{FF2B5EF4-FFF2-40B4-BE49-F238E27FC236}">
                <a16:creationId xmlns:a16="http://schemas.microsoft.com/office/drawing/2014/main" id="{5D9C3B24-FD49-2268-A201-CB3F8A6A9419}"/>
              </a:ext>
            </a:extLst>
          </p:cNvPr>
          <p:cNvSpPr/>
          <p:nvPr/>
        </p:nvSpPr>
        <p:spPr>
          <a:xfrm>
            <a:off x="1988146" y="10032614"/>
            <a:ext cx="10016926" cy="1794272"/>
          </a:xfrm>
          <a:prstGeom prst="rect">
            <a:avLst/>
          </a:prstGeom>
          <a:noFill/>
          <a:ln/>
        </p:spPr>
        <p:txBody>
          <a:bodyPr wrap="square" lIns="0" tIns="0" rIns="0" bIns="0" rtlCol="0" anchor="t"/>
          <a:lstStyle/>
          <a:p>
            <a:pPr>
              <a:lnSpc>
                <a:spcPts val="4667"/>
              </a:lnSpc>
            </a:pPr>
            <a:r>
              <a:rPr lang="en-US" sz="2800">
                <a:latin typeface="Poppins Light" panose="00000400000000000000" pitchFamily="2" charset="-94"/>
                <a:ea typeface="Source Sans Pro" pitchFamily="34" charset="-122"/>
                <a:cs typeface="Poppins Light" panose="00000400000000000000" pitchFamily="2" charset="-94"/>
              </a:rPr>
              <a:t>Diğerleri algılama ve düzeltmeler (örn. görüntü işleme) için yapay zekayı kullanırken, APRAVisor süreç dinamiklerini belirleyerek ve hatasız çalışmayı sağlayarak, sorunsuz üretimi sürdürerek ve sorunları proaktif olarak önleyerek üstündür.</a:t>
            </a:r>
            <a:endParaRPr lang="en-US" sz="2800" dirty="0">
              <a:latin typeface="Poppins Light" panose="00000400000000000000" pitchFamily="2" charset="-94"/>
              <a:ea typeface="Source Sans Pro" pitchFamily="34" charset="-122"/>
              <a:cs typeface="Poppins Light" panose="00000400000000000000" pitchFamily="2" charset="-94"/>
            </a:endParaRPr>
          </a:p>
        </p:txBody>
      </p:sp>
      <p:sp>
        <p:nvSpPr>
          <p:cNvPr id="15" name="Shape 13">
            <a:extLst>
              <a:ext uri="{FF2B5EF4-FFF2-40B4-BE49-F238E27FC236}">
                <a16:creationId xmlns:a16="http://schemas.microsoft.com/office/drawing/2014/main" id="{B929CC66-61C4-C3C9-3B39-619B1B1BF513}"/>
              </a:ext>
            </a:extLst>
          </p:cNvPr>
          <p:cNvSpPr/>
          <p:nvPr/>
        </p:nvSpPr>
        <p:spPr>
          <a:xfrm>
            <a:off x="12378731" y="9140230"/>
            <a:ext cx="10390385" cy="4016970"/>
          </a:xfrm>
          <a:prstGeom prst="roundRect">
            <a:avLst>
              <a:gd name="adj" fmla="val 1691"/>
            </a:avLst>
          </a:prstGeom>
          <a:solidFill>
            <a:srgbClr val="204C8E"/>
          </a:solidFill>
          <a:ln/>
        </p:spPr>
      </p:sp>
      <p:sp>
        <p:nvSpPr>
          <p:cNvPr id="16" name="Text 14">
            <a:extLst>
              <a:ext uri="{FF2B5EF4-FFF2-40B4-BE49-F238E27FC236}">
                <a16:creationId xmlns:a16="http://schemas.microsoft.com/office/drawing/2014/main" id="{009BA9FE-5533-61C4-7EF6-9ED4F0CE4F86}"/>
              </a:ext>
            </a:extLst>
          </p:cNvPr>
          <p:cNvSpPr/>
          <p:nvPr/>
        </p:nvSpPr>
        <p:spPr>
          <a:xfrm>
            <a:off x="12752388" y="9513889"/>
            <a:ext cx="5784850" cy="549672"/>
          </a:xfrm>
          <a:prstGeom prst="rect">
            <a:avLst/>
          </a:prstGeom>
          <a:noFill/>
          <a:ln/>
        </p:spPr>
        <p:txBody>
          <a:bodyPr wrap="none" lIns="0" tIns="0" rIns="0" bIns="0" rtlCol="0" anchor="t"/>
          <a:lstStyle/>
          <a:p>
            <a:pPr>
              <a:lnSpc>
                <a:spcPts val="4250"/>
              </a:lnSpc>
            </a:pPr>
            <a:r>
              <a:rPr lang="en-US" sz="3200">
                <a:solidFill>
                  <a:srgbClr val="FF5466"/>
                </a:solidFill>
                <a:latin typeface="Poppins Light" panose="00000400000000000000" pitchFamily="2" charset="-94"/>
                <a:cs typeface="Poppins Light" panose="00000400000000000000" pitchFamily="2" charset="-94"/>
              </a:rPr>
              <a:t>Sürdürülebilirlik ve Verimlilik</a:t>
            </a:r>
            <a:endParaRPr lang="en-US" sz="3200" dirty="0">
              <a:solidFill>
                <a:srgbClr val="FF5466"/>
              </a:solidFill>
              <a:latin typeface="Poppins Light" panose="00000400000000000000" pitchFamily="2" charset="-94"/>
              <a:cs typeface="Poppins Light" panose="00000400000000000000" pitchFamily="2" charset="-94"/>
            </a:endParaRPr>
          </a:p>
        </p:txBody>
      </p:sp>
      <p:sp>
        <p:nvSpPr>
          <p:cNvPr id="17" name="Text 15">
            <a:extLst>
              <a:ext uri="{FF2B5EF4-FFF2-40B4-BE49-F238E27FC236}">
                <a16:creationId xmlns:a16="http://schemas.microsoft.com/office/drawing/2014/main" id="{59DC7C73-6828-6637-8599-5FCFF115ACC8}"/>
              </a:ext>
            </a:extLst>
          </p:cNvPr>
          <p:cNvSpPr/>
          <p:nvPr/>
        </p:nvSpPr>
        <p:spPr>
          <a:xfrm>
            <a:off x="12752389" y="10063561"/>
            <a:ext cx="9643268" cy="1794272"/>
          </a:xfrm>
          <a:prstGeom prst="rect">
            <a:avLst/>
          </a:prstGeom>
          <a:noFill/>
          <a:ln/>
        </p:spPr>
        <p:txBody>
          <a:bodyPr wrap="square" lIns="0" tIns="0" rIns="0" bIns="0" rtlCol="0" anchor="t"/>
          <a:lstStyle/>
          <a:p>
            <a:pPr>
              <a:lnSpc>
                <a:spcPts val="4667"/>
              </a:lnSpc>
            </a:pPr>
            <a:r>
              <a:rPr lang="en-US" sz="2800">
                <a:latin typeface="Poppins Light" panose="00000400000000000000" pitchFamily="2" charset="-94"/>
                <a:ea typeface="Source Sans Pro" pitchFamily="34" charset="-122"/>
                <a:cs typeface="Poppins Light" panose="00000400000000000000" pitchFamily="2" charset="-94"/>
              </a:rPr>
              <a:t>Yalnızca üretimi artırmakla kalmayıp aynı zamanda küresel sürdürülebilirlik hedefleriyle uyumlu olarak enerji tasarrufuna ve karbon ayak izinin azaltılmasına katkıda bulunan çözümleri vurguluyoruz.</a:t>
            </a:r>
            <a:endParaRPr lang="en-US" sz="2800" dirty="0">
              <a:latin typeface="Poppins Light" panose="00000400000000000000" pitchFamily="2" charset="-94"/>
              <a:cs typeface="Poppins Light" panose="00000400000000000000" pitchFamily="2" charset="-94"/>
            </a:endParaRPr>
          </a:p>
        </p:txBody>
      </p:sp>
      <p:pic>
        <p:nvPicPr>
          <p:cNvPr id="18" name="Image" descr="Image">
            <a:extLst>
              <a:ext uri="{FF2B5EF4-FFF2-40B4-BE49-F238E27FC236}">
                <a16:creationId xmlns:a16="http://schemas.microsoft.com/office/drawing/2014/main" id="{119C9BD8-9598-8A53-5E9C-EBD927E21709}"/>
              </a:ext>
            </a:extLst>
          </p:cNvPr>
          <p:cNvPicPr>
            <a:picLocks noChangeAspect="1"/>
          </p:cNvPicPr>
          <p:nvPr/>
        </p:nvPicPr>
        <p:blipFill>
          <a:blip r:embed="rId2"/>
          <a:stretch>
            <a:fillRect/>
          </a:stretch>
        </p:blipFill>
        <p:spPr>
          <a:xfrm rot="16200000">
            <a:off x="479062" y="1037341"/>
            <a:ext cx="1547978" cy="1548000"/>
          </a:xfrm>
          <a:prstGeom prst="rect">
            <a:avLst/>
          </a:prstGeom>
          <a:ln w="12700">
            <a:miter lim="400000"/>
          </a:ln>
        </p:spPr>
      </p:pic>
    </p:spTree>
    <p:extLst>
      <p:ext uri="{BB962C8B-B14F-4D97-AF65-F5344CB8AC3E}">
        <p14:creationId xmlns:p14="http://schemas.microsoft.com/office/powerpoint/2010/main" val="127404901"/>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5" name="Image" descr="Image"/>
          <p:cNvPicPr>
            <a:picLocks noChangeAspect="1"/>
          </p:cNvPicPr>
          <p:nvPr/>
        </p:nvPicPr>
        <p:blipFill>
          <a:blip r:embed="rId2"/>
          <a:stretch>
            <a:fillRect/>
          </a:stretch>
        </p:blipFill>
        <p:spPr>
          <a:xfrm>
            <a:off x="847068" y="834929"/>
            <a:ext cx="1547988" cy="1548000"/>
          </a:xfrm>
          <a:prstGeom prst="rect">
            <a:avLst/>
          </a:prstGeom>
          <a:ln w="12700">
            <a:miter lim="400000"/>
          </a:ln>
        </p:spPr>
      </p:pic>
      <p:sp>
        <p:nvSpPr>
          <p:cNvPr id="236" name="2024"/>
          <p:cNvSpPr txBox="1"/>
          <p:nvPr/>
        </p:nvSpPr>
        <p:spPr>
          <a:xfrm>
            <a:off x="20428709" y="1025369"/>
            <a:ext cx="3108223" cy="14444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solidFill>
                  <a:srgbClr val="ED616A"/>
                </a:solidFill>
                <a:latin typeface="Poppins Medium"/>
                <a:ea typeface="Poppins Medium"/>
                <a:cs typeface="Poppins Medium"/>
                <a:sym typeface="Poppins Medium"/>
              </a:defRPr>
            </a:lvl1pPr>
          </a:lstStyle>
          <a:p>
            <a:r>
              <a:rPr sz="9600" dirty="0">
                <a:solidFill>
                  <a:srgbClr val="FF5466"/>
                </a:solidFill>
                <a:latin typeface="Poppins Light" panose="00000400000000000000" pitchFamily="2" charset="-94"/>
                <a:cs typeface="Poppins Light" panose="00000400000000000000" pitchFamily="2" charset="-94"/>
              </a:rPr>
              <a:t>2024</a:t>
            </a:r>
          </a:p>
        </p:txBody>
      </p:sp>
      <p:pic>
        <p:nvPicPr>
          <p:cNvPr id="2" name="Resim 1">
            <a:extLst>
              <a:ext uri="{FF2B5EF4-FFF2-40B4-BE49-F238E27FC236}">
                <a16:creationId xmlns:a16="http://schemas.microsoft.com/office/drawing/2014/main" id="{0C466A4D-6AEE-9D30-1952-F7D0F95BABB9}"/>
              </a:ext>
            </a:extLst>
          </p:cNvPr>
          <p:cNvPicPr>
            <a:picLocks noChangeAspect="1"/>
          </p:cNvPicPr>
          <p:nvPr/>
        </p:nvPicPr>
        <p:blipFill>
          <a:blip r:embed="rId3"/>
          <a:stretch>
            <a:fillRect/>
          </a:stretch>
        </p:blipFill>
        <p:spPr>
          <a:xfrm>
            <a:off x="1384078" y="2827618"/>
            <a:ext cx="2611628" cy="1543613"/>
          </a:xfrm>
          <a:prstGeom prst="rect">
            <a:avLst/>
          </a:prstGeom>
          <a:solidFill>
            <a:schemeClr val="tx2">
              <a:lumMod val="20000"/>
              <a:lumOff val="80000"/>
            </a:schemeClr>
          </a:solidFill>
          <a:ln>
            <a:noFill/>
          </a:ln>
          <a:effectLst>
            <a:outerShdw blurRad="292100" dist="139700" dir="2700000" algn="tl" rotWithShape="0">
              <a:srgbClr val="333333">
                <a:alpha val="65000"/>
              </a:srgbClr>
            </a:outerShdw>
          </a:effectLst>
        </p:spPr>
      </p:pic>
      <p:pic>
        <p:nvPicPr>
          <p:cNvPr id="3" name="Picture 2" descr="Mercedes-Benz Türk A.Ş - ATS Pro - ORJIN YAZILIM">
            <a:extLst>
              <a:ext uri="{FF2B5EF4-FFF2-40B4-BE49-F238E27FC236}">
                <a16:creationId xmlns:a16="http://schemas.microsoft.com/office/drawing/2014/main" id="{E74BCB74-B4D2-80DD-1DE8-B03A1AF74FA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282" t="21370" r="27085" b="22379"/>
          <a:stretch/>
        </p:blipFill>
        <p:spPr bwMode="auto">
          <a:xfrm>
            <a:off x="4863364" y="2780182"/>
            <a:ext cx="2558579" cy="15769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Shape 14">
            <a:extLst>
              <a:ext uri="{FF2B5EF4-FFF2-40B4-BE49-F238E27FC236}">
                <a16:creationId xmlns:a16="http://schemas.microsoft.com/office/drawing/2014/main" id="{2DEC46C6-B59A-7657-7739-CE2762B06848}"/>
              </a:ext>
            </a:extLst>
          </p:cNvPr>
          <p:cNvSpPr/>
          <p:nvPr/>
        </p:nvSpPr>
        <p:spPr>
          <a:xfrm>
            <a:off x="6631207" y="7868617"/>
            <a:ext cx="7919085" cy="775573"/>
          </a:xfrm>
          <a:prstGeom prst="rect">
            <a:avLst/>
          </a:prstGeom>
          <a:solidFill>
            <a:srgbClr val="FFFFFF">
              <a:alpha val="4000"/>
            </a:srgbClr>
          </a:solidFill>
          <a:ln/>
        </p:spPr>
        <p:txBody>
          <a:bodyPr/>
          <a:lstStyle/>
          <a:p>
            <a:endParaRPr lang="en-GB"/>
          </a:p>
        </p:txBody>
      </p:sp>
      <p:pic>
        <p:nvPicPr>
          <p:cNvPr id="7" name="Resim 6">
            <a:extLst>
              <a:ext uri="{FF2B5EF4-FFF2-40B4-BE49-F238E27FC236}">
                <a16:creationId xmlns:a16="http://schemas.microsoft.com/office/drawing/2014/main" id="{CE241261-3B87-950B-8310-EFD6C4D5FBA8}"/>
              </a:ext>
            </a:extLst>
          </p:cNvPr>
          <p:cNvPicPr>
            <a:picLocks noChangeAspect="1"/>
          </p:cNvPicPr>
          <p:nvPr/>
        </p:nvPicPr>
        <p:blipFill>
          <a:blip r:embed="rId5"/>
          <a:srcRect l="16589" r="16827"/>
          <a:stretch/>
        </p:blipFill>
        <p:spPr>
          <a:xfrm>
            <a:off x="1141340" y="5213831"/>
            <a:ext cx="2505456" cy="1881443"/>
          </a:xfrm>
          <a:prstGeom prst="rect">
            <a:avLst/>
          </a:prstGeom>
          <a:ln>
            <a:noFill/>
          </a:ln>
          <a:effectLst>
            <a:outerShdw blurRad="292100" dist="139700" dir="2700000" algn="tl" rotWithShape="0">
              <a:srgbClr val="333333">
                <a:alpha val="65000"/>
              </a:srgbClr>
            </a:outerShdw>
          </a:effectLst>
        </p:spPr>
      </p:pic>
      <p:pic>
        <p:nvPicPr>
          <p:cNvPr id="11" name="Resim 10">
            <a:extLst>
              <a:ext uri="{FF2B5EF4-FFF2-40B4-BE49-F238E27FC236}">
                <a16:creationId xmlns:a16="http://schemas.microsoft.com/office/drawing/2014/main" id="{85339CEB-13C2-8AC1-EF64-B2E89C77110E}"/>
              </a:ext>
            </a:extLst>
          </p:cNvPr>
          <p:cNvPicPr>
            <a:picLocks noChangeAspect="1"/>
          </p:cNvPicPr>
          <p:nvPr/>
        </p:nvPicPr>
        <p:blipFill>
          <a:blip r:embed="rId6"/>
          <a:stretch>
            <a:fillRect/>
          </a:stretch>
        </p:blipFill>
        <p:spPr>
          <a:xfrm>
            <a:off x="8420976" y="8119888"/>
            <a:ext cx="4759897" cy="1272230"/>
          </a:xfrm>
          <a:prstGeom prst="rect">
            <a:avLst/>
          </a:prstGeom>
          <a:ln>
            <a:noFill/>
          </a:ln>
          <a:effectLst>
            <a:outerShdw blurRad="292100" dist="139700" dir="2700000" algn="tl" rotWithShape="0">
              <a:srgbClr val="333333">
                <a:alpha val="65000"/>
              </a:srgbClr>
            </a:outerShdw>
          </a:effectLst>
        </p:spPr>
      </p:pic>
      <p:pic>
        <p:nvPicPr>
          <p:cNvPr id="12" name="Resim 11">
            <a:extLst>
              <a:ext uri="{FF2B5EF4-FFF2-40B4-BE49-F238E27FC236}">
                <a16:creationId xmlns:a16="http://schemas.microsoft.com/office/drawing/2014/main" id="{149490B1-FF53-D17D-DEC9-AE2E833D01E6}"/>
              </a:ext>
            </a:extLst>
          </p:cNvPr>
          <p:cNvPicPr>
            <a:picLocks noChangeAspect="1"/>
          </p:cNvPicPr>
          <p:nvPr/>
        </p:nvPicPr>
        <p:blipFill rotWithShape="1">
          <a:blip r:embed="rId7"/>
          <a:srcRect l="10257" t="34709" r="13136" b="35883"/>
          <a:stretch/>
        </p:blipFill>
        <p:spPr>
          <a:xfrm>
            <a:off x="4214849" y="8015250"/>
            <a:ext cx="3539942" cy="1358896"/>
          </a:xfrm>
          <a:prstGeom prst="rect">
            <a:avLst/>
          </a:prstGeom>
          <a:ln>
            <a:noFill/>
          </a:ln>
          <a:effectLst>
            <a:outerShdw blurRad="292100" dist="139700" dir="2700000" algn="tl" rotWithShape="0">
              <a:srgbClr val="333333">
                <a:alpha val="65000"/>
              </a:srgbClr>
            </a:outerShdw>
          </a:effectLst>
        </p:spPr>
      </p:pic>
      <p:pic>
        <p:nvPicPr>
          <p:cNvPr id="13" name="Resim 12">
            <a:extLst>
              <a:ext uri="{FF2B5EF4-FFF2-40B4-BE49-F238E27FC236}">
                <a16:creationId xmlns:a16="http://schemas.microsoft.com/office/drawing/2014/main" id="{52A567B6-3237-F669-E31B-F6F1CA61A60C}"/>
              </a:ext>
            </a:extLst>
          </p:cNvPr>
          <p:cNvPicPr>
            <a:picLocks noChangeAspect="1"/>
          </p:cNvPicPr>
          <p:nvPr/>
        </p:nvPicPr>
        <p:blipFill>
          <a:blip r:embed="rId8"/>
          <a:stretch>
            <a:fillRect/>
          </a:stretch>
        </p:blipFill>
        <p:spPr>
          <a:xfrm>
            <a:off x="4567220" y="5245458"/>
            <a:ext cx="3571875" cy="1948295"/>
          </a:xfrm>
          <a:prstGeom prst="rect">
            <a:avLst/>
          </a:prstGeom>
          <a:ln>
            <a:noFill/>
          </a:ln>
          <a:effectLst>
            <a:outerShdw blurRad="292100" dist="139700" dir="2700000" algn="tl" rotWithShape="0">
              <a:srgbClr val="333333">
                <a:alpha val="65000"/>
              </a:srgbClr>
            </a:outerShdw>
          </a:effectLst>
        </p:spPr>
      </p:pic>
      <p:pic>
        <p:nvPicPr>
          <p:cNvPr id="14" name="Resim 13">
            <a:extLst>
              <a:ext uri="{FF2B5EF4-FFF2-40B4-BE49-F238E27FC236}">
                <a16:creationId xmlns:a16="http://schemas.microsoft.com/office/drawing/2014/main" id="{EC141F9A-9020-4E7E-8AC6-7203F10CF907}"/>
              </a:ext>
            </a:extLst>
          </p:cNvPr>
          <p:cNvPicPr>
            <a:picLocks noChangeAspect="1"/>
          </p:cNvPicPr>
          <p:nvPr/>
        </p:nvPicPr>
        <p:blipFill>
          <a:blip r:embed="rId9"/>
          <a:stretch>
            <a:fillRect/>
          </a:stretch>
        </p:blipFill>
        <p:spPr>
          <a:xfrm>
            <a:off x="1111428" y="7868617"/>
            <a:ext cx="1888182" cy="1888182"/>
          </a:xfrm>
          <a:prstGeom prst="rect">
            <a:avLst/>
          </a:prstGeom>
          <a:ln>
            <a:noFill/>
          </a:ln>
          <a:effectLst>
            <a:outerShdw blurRad="292100" dist="139700" dir="2700000" algn="tl" rotWithShape="0">
              <a:srgbClr val="333333">
                <a:alpha val="65000"/>
              </a:srgbClr>
            </a:outerShdw>
          </a:effectLst>
        </p:spPr>
      </p:pic>
      <p:pic>
        <p:nvPicPr>
          <p:cNvPr id="15" name="Resim 14">
            <a:extLst>
              <a:ext uri="{FF2B5EF4-FFF2-40B4-BE49-F238E27FC236}">
                <a16:creationId xmlns:a16="http://schemas.microsoft.com/office/drawing/2014/main" id="{7D9EAD83-CB96-51B0-93FF-4069BFDB8E78}"/>
              </a:ext>
            </a:extLst>
          </p:cNvPr>
          <p:cNvPicPr>
            <a:picLocks noChangeAspect="1"/>
          </p:cNvPicPr>
          <p:nvPr/>
        </p:nvPicPr>
        <p:blipFill>
          <a:blip r:embed="rId10"/>
          <a:stretch>
            <a:fillRect/>
          </a:stretch>
        </p:blipFill>
        <p:spPr>
          <a:xfrm>
            <a:off x="13627371" y="5278885"/>
            <a:ext cx="4523392" cy="1736881"/>
          </a:xfrm>
          <a:prstGeom prst="rect">
            <a:avLst/>
          </a:prstGeom>
          <a:ln>
            <a:noFill/>
          </a:ln>
          <a:effectLst>
            <a:outerShdw blurRad="292100" dist="139700" dir="2700000" algn="tl" rotWithShape="0">
              <a:srgbClr val="333333">
                <a:alpha val="65000"/>
              </a:srgbClr>
            </a:outerShdw>
          </a:effectLst>
        </p:spPr>
      </p:pic>
      <p:pic>
        <p:nvPicPr>
          <p:cNvPr id="16" name="Resim 15">
            <a:extLst>
              <a:ext uri="{FF2B5EF4-FFF2-40B4-BE49-F238E27FC236}">
                <a16:creationId xmlns:a16="http://schemas.microsoft.com/office/drawing/2014/main" id="{9E1F0941-F166-586C-53C4-3D4479C54B72}"/>
              </a:ext>
            </a:extLst>
          </p:cNvPr>
          <p:cNvPicPr>
            <a:picLocks noChangeAspect="1"/>
          </p:cNvPicPr>
          <p:nvPr/>
        </p:nvPicPr>
        <p:blipFill>
          <a:blip r:embed="rId11"/>
          <a:srcRect t="12480" b="15102"/>
          <a:stretch/>
        </p:blipFill>
        <p:spPr>
          <a:xfrm>
            <a:off x="8737709" y="5278885"/>
            <a:ext cx="4168617" cy="1881443"/>
          </a:xfrm>
          <a:prstGeom prst="rect">
            <a:avLst/>
          </a:prstGeom>
          <a:ln>
            <a:noFill/>
          </a:ln>
          <a:effectLst>
            <a:outerShdw blurRad="292100" dist="139700" dir="2700000" algn="tl" rotWithShape="0">
              <a:srgbClr val="333333">
                <a:alpha val="65000"/>
              </a:srgbClr>
            </a:outerShdw>
          </a:effectLst>
        </p:spPr>
      </p:pic>
      <p:pic>
        <p:nvPicPr>
          <p:cNvPr id="17" name="Resim 16">
            <a:extLst>
              <a:ext uri="{FF2B5EF4-FFF2-40B4-BE49-F238E27FC236}">
                <a16:creationId xmlns:a16="http://schemas.microsoft.com/office/drawing/2014/main" id="{217EBE53-DDE8-EA3D-0333-74E3AF2E0294}"/>
              </a:ext>
            </a:extLst>
          </p:cNvPr>
          <p:cNvPicPr>
            <a:picLocks noChangeAspect="1"/>
          </p:cNvPicPr>
          <p:nvPr/>
        </p:nvPicPr>
        <p:blipFill>
          <a:blip r:embed="rId12"/>
          <a:stretch>
            <a:fillRect/>
          </a:stretch>
        </p:blipFill>
        <p:spPr>
          <a:xfrm>
            <a:off x="7159856" y="10379007"/>
            <a:ext cx="4203538" cy="1295881"/>
          </a:xfrm>
          <a:prstGeom prst="rect">
            <a:avLst/>
          </a:prstGeom>
          <a:ln>
            <a:noFill/>
          </a:ln>
          <a:effectLst>
            <a:outerShdw blurRad="292100" dist="139700" dir="2700000" algn="tl" rotWithShape="0">
              <a:srgbClr val="333333">
                <a:alpha val="65000"/>
              </a:srgbClr>
            </a:outerShdw>
          </a:effectLst>
        </p:spPr>
      </p:pic>
      <p:pic>
        <p:nvPicPr>
          <p:cNvPr id="18" name="Resim 17">
            <a:extLst>
              <a:ext uri="{FF2B5EF4-FFF2-40B4-BE49-F238E27FC236}">
                <a16:creationId xmlns:a16="http://schemas.microsoft.com/office/drawing/2014/main" id="{AF55EEFD-1274-5B5A-EEBD-1A73161B4CD1}"/>
              </a:ext>
            </a:extLst>
          </p:cNvPr>
          <p:cNvPicPr>
            <a:picLocks noChangeAspect="1"/>
          </p:cNvPicPr>
          <p:nvPr/>
        </p:nvPicPr>
        <p:blipFill>
          <a:blip r:embed="rId13"/>
          <a:stretch>
            <a:fillRect/>
          </a:stretch>
        </p:blipFill>
        <p:spPr>
          <a:xfrm>
            <a:off x="1171236" y="10439919"/>
            <a:ext cx="4637990" cy="1254110"/>
          </a:xfrm>
          <a:prstGeom prst="rect">
            <a:avLst/>
          </a:prstGeom>
          <a:ln>
            <a:noFill/>
          </a:ln>
          <a:effectLst>
            <a:outerShdw blurRad="292100" dist="139700" dir="2700000" algn="tl" rotWithShape="0">
              <a:srgbClr val="333333">
                <a:alpha val="65000"/>
              </a:srgbClr>
            </a:outerShdw>
          </a:effectLst>
        </p:spPr>
      </p:pic>
      <p:pic>
        <p:nvPicPr>
          <p:cNvPr id="19" name="Resim 18">
            <a:extLst>
              <a:ext uri="{FF2B5EF4-FFF2-40B4-BE49-F238E27FC236}">
                <a16:creationId xmlns:a16="http://schemas.microsoft.com/office/drawing/2014/main" id="{DE10842F-2388-1EEB-D4F3-7CE892DE3789}"/>
              </a:ext>
            </a:extLst>
          </p:cNvPr>
          <p:cNvPicPr>
            <a:picLocks noChangeAspect="1"/>
          </p:cNvPicPr>
          <p:nvPr/>
        </p:nvPicPr>
        <p:blipFill rotWithShape="1">
          <a:blip r:embed="rId14"/>
          <a:srcRect l="22825" t="6704"/>
          <a:stretch/>
        </p:blipFill>
        <p:spPr>
          <a:xfrm>
            <a:off x="16378370" y="3062677"/>
            <a:ext cx="2086435" cy="1188710"/>
          </a:xfrm>
          <a:prstGeom prst="rect">
            <a:avLst/>
          </a:prstGeom>
          <a:ln>
            <a:noFill/>
          </a:ln>
          <a:effectLst>
            <a:outerShdw blurRad="292100" dist="139700" dir="2700000" algn="tl" rotWithShape="0">
              <a:srgbClr val="333333">
                <a:alpha val="65000"/>
              </a:srgbClr>
            </a:outerShdw>
          </a:effectLst>
        </p:spPr>
      </p:pic>
      <p:pic>
        <p:nvPicPr>
          <p:cNvPr id="20" name="Resim 19">
            <a:extLst>
              <a:ext uri="{FF2B5EF4-FFF2-40B4-BE49-F238E27FC236}">
                <a16:creationId xmlns:a16="http://schemas.microsoft.com/office/drawing/2014/main" id="{300AA048-170B-7689-E612-702501700281}"/>
              </a:ext>
            </a:extLst>
          </p:cNvPr>
          <p:cNvPicPr>
            <a:picLocks noChangeAspect="1"/>
          </p:cNvPicPr>
          <p:nvPr/>
        </p:nvPicPr>
        <p:blipFill rotWithShape="1">
          <a:blip r:embed="rId15"/>
          <a:srcRect t="32440" b="30476"/>
          <a:stretch/>
        </p:blipFill>
        <p:spPr>
          <a:xfrm>
            <a:off x="13965987" y="7837922"/>
            <a:ext cx="5174489" cy="1918877"/>
          </a:xfrm>
          <a:prstGeom prst="rect">
            <a:avLst/>
          </a:prstGeom>
          <a:ln>
            <a:noFill/>
          </a:ln>
          <a:effectLst>
            <a:outerShdw blurRad="292100" dist="139700" dir="2700000" algn="tl" rotWithShape="0">
              <a:srgbClr val="333333">
                <a:alpha val="65000"/>
              </a:srgbClr>
            </a:outerShdw>
          </a:effectLst>
        </p:spPr>
      </p:pic>
      <p:pic>
        <p:nvPicPr>
          <p:cNvPr id="21" name="Resim 20">
            <a:extLst>
              <a:ext uri="{FF2B5EF4-FFF2-40B4-BE49-F238E27FC236}">
                <a16:creationId xmlns:a16="http://schemas.microsoft.com/office/drawing/2014/main" id="{324D83C3-9F59-B2FA-BFAF-8F210B05D0F4}"/>
              </a:ext>
            </a:extLst>
          </p:cNvPr>
          <p:cNvPicPr>
            <a:picLocks noChangeAspect="1"/>
          </p:cNvPicPr>
          <p:nvPr/>
        </p:nvPicPr>
        <p:blipFill rotWithShape="1">
          <a:blip r:embed="rId16"/>
          <a:srcRect l="8592" t="34739" r="7681" b="29750"/>
          <a:stretch/>
        </p:blipFill>
        <p:spPr>
          <a:xfrm>
            <a:off x="19523589" y="7868617"/>
            <a:ext cx="4451980" cy="1888182"/>
          </a:xfrm>
          <a:prstGeom prst="rect">
            <a:avLst/>
          </a:prstGeom>
          <a:ln>
            <a:noFill/>
          </a:ln>
          <a:effectLst>
            <a:outerShdw blurRad="292100" dist="139700" dir="2700000" algn="tl" rotWithShape="0">
              <a:srgbClr val="333333">
                <a:alpha val="65000"/>
              </a:srgbClr>
            </a:outerShdw>
          </a:effectLst>
        </p:spPr>
      </p:pic>
      <p:pic>
        <p:nvPicPr>
          <p:cNvPr id="22" name="Resim 21">
            <a:extLst>
              <a:ext uri="{FF2B5EF4-FFF2-40B4-BE49-F238E27FC236}">
                <a16:creationId xmlns:a16="http://schemas.microsoft.com/office/drawing/2014/main" id="{1E6BBD15-B324-43D8-0420-0515028AF52D}"/>
              </a:ext>
            </a:extLst>
          </p:cNvPr>
          <p:cNvPicPr>
            <a:picLocks noChangeAspect="1"/>
          </p:cNvPicPr>
          <p:nvPr/>
        </p:nvPicPr>
        <p:blipFill>
          <a:blip r:embed="rId17"/>
          <a:stretch>
            <a:fillRect/>
          </a:stretch>
        </p:blipFill>
        <p:spPr>
          <a:xfrm>
            <a:off x="21370218" y="10331117"/>
            <a:ext cx="2174875" cy="1478728"/>
          </a:xfrm>
          <a:prstGeom prst="rect">
            <a:avLst/>
          </a:prstGeom>
          <a:ln>
            <a:noFill/>
          </a:ln>
          <a:effectLst>
            <a:outerShdw blurRad="292100" dist="139700" dir="2700000" algn="tl" rotWithShape="0">
              <a:srgbClr val="333333">
                <a:alpha val="65000"/>
              </a:srgbClr>
            </a:outerShdw>
          </a:effectLst>
        </p:spPr>
      </p:pic>
      <p:pic>
        <p:nvPicPr>
          <p:cNvPr id="23" name="Resim 22">
            <a:extLst>
              <a:ext uri="{FF2B5EF4-FFF2-40B4-BE49-F238E27FC236}">
                <a16:creationId xmlns:a16="http://schemas.microsoft.com/office/drawing/2014/main" id="{D56E0C2B-16F8-D97F-3D95-5BDB19B35F6C}"/>
              </a:ext>
            </a:extLst>
          </p:cNvPr>
          <p:cNvPicPr>
            <a:picLocks noChangeAspect="1"/>
          </p:cNvPicPr>
          <p:nvPr/>
        </p:nvPicPr>
        <p:blipFill>
          <a:blip r:embed="rId18"/>
          <a:stretch>
            <a:fillRect/>
          </a:stretch>
        </p:blipFill>
        <p:spPr>
          <a:xfrm>
            <a:off x="12670445" y="10331117"/>
            <a:ext cx="3020091" cy="1317640"/>
          </a:xfrm>
          <a:prstGeom prst="rect">
            <a:avLst/>
          </a:prstGeom>
          <a:ln>
            <a:noFill/>
          </a:ln>
          <a:effectLst>
            <a:outerShdw blurRad="292100" dist="139700" dir="2700000" algn="tl" rotWithShape="0">
              <a:srgbClr val="333333">
                <a:alpha val="65000"/>
              </a:srgbClr>
            </a:outerShdw>
          </a:effectLst>
        </p:spPr>
      </p:pic>
      <p:pic>
        <p:nvPicPr>
          <p:cNvPr id="24" name="Resim 23">
            <a:extLst>
              <a:ext uri="{FF2B5EF4-FFF2-40B4-BE49-F238E27FC236}">
                <a16:creationId xmlns:a16="http://schemas.microsoft.com/office/drawing/2014/main" id="{DBABFC8C-46B7-0D89-83F3-FCF20E74709F}"/>
              </a:ext>
            </a:extLst>
          </p:cNvPr>
          <p:cNvPicPr>
            <a:picLocks noChangeAspect="1"/>
          </p:cNvPicPr>
          <p:nvPr/>
        </p:nvPicPr>
        <p:blipFill>
          <a:blip r:embed="rId19"/>
          <a:srcRect t="1" r="30309" b="1996"/>
          <a:stretch/>
        </p:blipFill>
        <p:spPr>
          <a:xfrm>
            <a:off x="16489927" y="10331117"/>
            <a:ext cx="3949756" cy="1317642"/>
          </a:xfrm>
          <a:prstGeom prst="rect">
            <a:avLst/>
          </a:prstGeom>
          <a:ln>
            <a:noFill/>
          </a:ln>
          <a:effectLst>
            <a:outerShdw blurRad="292100" dist="139700" dir="2700000" algn="tl" rotWithShape="0">
              <a:srgbClr val="333333">
                <a:alpha val="65000"/>
              </a:srgbClr>
            </a:outerShdw>
          </a:effectLst>
        </p:spPr>
      </p:pic>
      <p:pic>
        <p:nvPicPr>
          <p:cNvPr id="1028" name="Picture 4" descr="Pimtaş Plastik A.Ş-1977'den beri">
            <a:extLst>
              <a:ext uri="{FF2B5EF4-FFF2-40B4-BE49-F238E27FC236}">
                <a16:creationId xmlns:a16="http://schemas.microsoft.com/office/drawing/2014/main" id="{94897F27-F0A0-74E0-C772-4ABB5146267E}"/>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t="-14593" r="38538" b="-1"/>
          <a:stretch/>
        </p:blipFill>
        <p:spPr bwMode="auto">
          <a:xfrm>
            <a:off x="19071187" y="5065220"/>
            <a:ext cx="4198535" cy="19482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Resim 3">
            <a:extLst>
              <a:ext uri="{FF2B5EF4-FFF2-40B4-BE49-F238E27FC236}">
                <a16:creationId xmlns:a16="http://schemas.microsoft.com/office/drawing/2014/main" id="{2455BB22-7ADF-14D3-4173-F5ACDD27AAE2}"/>
              </a:ext>
            </a:extLst>
          </p:cNvPr>
          <p:cNvPicPr>
            <a:picLocks noChangeAspect="1"/>
          </p:cNvPicPr>
          <p:nvPr/>
        </p:nvPicPr>
        <p:blipFill rotWithShape="1">
          <a:blip r:embed="rId21"/>
          <a:srcRect l="23089" t="17900" r="19920" b="18960"/>
          <a:stretch/>
        </p:blipFill>
        <p:spPr>
          <a:xfrm>
            <a:off x="8543259" y="2996177"/>
            <a:ext cx="2257665" cy="1315161"/>
          </a:xfrm>
          <a:prstGeom prst="rect">
            <a:avLst/>
          </a:prstGeom>
          <a:ln>
            <a:noFill/>
          </a:ln>
          <a:effectLst>
            <a:outerShdw blurRad="292100" dist="139700" dir="2700000" algn="tl" rotWithShape="0">
              <a:srgbClr val="333333">
                <a:alpha val="65000"/>
              </a:srgbClr>
            </a:outerShdw>
          </a:effectLst>
        </p:spPr>
      </p:pic>
      <p:pic>
        <p:nvPicPr>
          <p:cNvPr id="8" name="Resim 7">
            <a:extLst>
              <a:ext uri="{FF2B5EF4-FFF2-40B4-BE49-F238E27FC236}">
                <a16:creationId xmlns:a16="http://schemas.microsoft.com/office/drawing/2014/main" id="{900FAA8B-13CD-5524-BC69-F2FB4CD66696}"/>
              </a:ext>
            </a:extLst>
          </p:cNvPr>
          <p:cNvPicPr>
            <a:picLocks noChangeAspect="1"/>
          </p:cNvPicPr>
          <p:nvPr/>
        </p:nvPicPr>
        <p:blipFill>
          <a:blip r:embed="rId22"/>
          <a:stretch>
            <a:fillRect/>
          </a:stretch>
        </p:blipFill>
        <p:spPr>
          <a:xfrm>
            <a:off x="12074732" y="3238766"/>
            <a:ext cx="3105277" cy="829982"/>
          </a:xfrm>
          <a:prstGeom prst="rect">
            <a:avLst/>
          </a:prstGeom>
          <a:ln>
            <a:noFill/>
          </a:ln>
          <a:effectLst>
            <a:outerShdw blurRad="292100" dist="139700" dir="2700000" algn="tl" rotWithShape="0">
              <a:srgbClr val="333333">
                <a:alpha val="65000"/>
              </a:srgbClr>
            </a:outerShdw>
          </a:effectLst>
        </p:spPr>
      </p:pic>
      <p:pic>
        <p:nvPicPr>
          <p:cNvPr id="10" name="Resim 9">
            <a:extLst>
              <a:ext uri="{FF2B5EF4-FFF2-40B4-BE49-F238E27FC236}">
                <a16:creationId xmlns:a16="http://schemas.microsoft.com/office/drawing/2014/main" id="{472C6EBF-8B50-FE44-A71F-FB0A6BD9C371}"/>
              </a:ext>
            </a:extLst>
          </p:cNvPr>
          <p:cNvPicPr>
            <a:picLocks noChangeAspect="1"/>
          </p:cNvPicPr>
          <p:nvPr/>
        </p:nvPicPr>
        <p:blipFill>
          <a:blip r:embed="rId23"/>
          <a:stretch>
            <a:fillRect/>
          </a:stretch>
        </p:blipFill>
        <p:spPr>
          <a:xfrm>
            <a:off x="19663166" y="3116881"/>
            <a:ext cx="2934067" cy="1134506"/>
          </a:xfrm>
          <a:prstGeom prst="rect">
            <a:avLst/>
          </a:prstGeom>
          <a:ln>
            <a:noFill/>
          </a:ln>
          <a:effectLst>
            <a:outerShdw blurRad="292100" dist="139700" dir="2700000" algn="tl" rotWithShape="0">
              <a:srgbClr val="333333">
                <a:alpha val="65000"/>
              </a:srgbClr>
            </a:outerShdw>
          </a:effectLst>
        </p:spPr>
      </p:pic>
      <p:sp>
        <p:nvSpPr>
          <p:cNvPr id="5" name="Title is here.">
            <a:extLst>
              <a:ext uri="{FF2B5EF4-FFF2-40B4-BE49-F238E27FC236}">
                <a16:creationId xmlns:a16="http://schemas.microsoft.com/office/drawing/2014/main" id="{D881D487-1A4C-E7A3-5553-FEBEF39A22A3}"/>
              </a:ext>
            </a:extLst>
          </p:cNvPr>
          <p:cNvSpPr txBox="1"/>
          <p:nvPr/>
        </p:nvSpPr>
        <p:spPr>
          <a:xfrm>
            <a:off x="2722620" y="1080343"/>
            <a:ext cx="19735035" cy="12744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nSpc>
                <a:spcPts val="8584"/>
              </a:lnSpc>
            </a:pPr>
            <a:r>
              <a:rPr lang="tr-TR" sz="9600" dirty="0">
                <a:solidFill>
                  <a:srgbClr val="FF5466"/>
                </a:solidFill>
                <a:latin typeface="Poppins Light" panose="00000400000000000000" pitchFamily="2" charset="-94"/>
                <a:ea typeface="Roboto Medium" panose="02000000000000000000" pitchFamily="2" charset="0"/>
                <a:cs typeface="Poppins Light" panose="00000400000000000000" pitchFamily="2" charset="-94"/>
              </a:rPr>
              <a:t>Referans</a:t>
            </a:r>
            <a:r>
              <a:rPr lang="tr-TR" sz="9600" b="1" dirty="0">
                <a:solidFill>
                  <a:srgbClr val="FF5466"/>
                </a:solidFill>
                <a:latin typeface="Poppins Light" panose="00000400000000000000" pitchFamily="2" charset="-94"/>
                <a:ea typeface="Lora" pitchFamily="34" charset="-122"/>
                <a:cs typeface="Poppins Light" panose="00000400000000000000" pitchFamily="2" charset="-94"/>
              </a:rPr>
              <a:t> </a:t>
            </a:r>
            <a:endParaRPr lang="en-US" sz="9600" b="1" dirty="0">
              <a:solidFill>
                <a:srgbClr val="FF5466"/>
              </a:solidFill>
              <a:latin typeface="Poppins Light" panose="00000400000000000000" pitchFamily="2" charset="-94"/>
              <a:cs typeface="Poppins Light" panose="00000400000000000000" pitchFamily="2" charset="-94"/>
            </a:endParaRP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61D4A"/>
        </a:solidFill>
        <a:effectLst/>
      </p:bgPr>
    </p:bg>
    <p:spTree>
      <p:nvGrpSpPr>
        <p:cNvPr id="1" name=""/>
        <p:cNvGrpSpPr/>
        <p:nvPr/>
      </p:nvGrpSpPr>
      <p:grpSpPr>
        <a:xfrm>
          <a:off x="0" y="0"/>
          <a:ext cx="0" cy="0"/>
          <a:chOff x="0" y="0"/>
          <a:chExt cx="0" cy="0"/>
        </a:xfrm>
      </p:grpSpPr>
      <p:sp>
        <p:nvSpPr>
          <p:cNvPr id="239" name="DD.MM.YY"/>
          <p:cNvSpPr txBox="1"/>
          <p:nvPr/>
        </p:nvSpPr>
        <p:spPr>
          <a:xfrm>
            <a:off x="11951555" y="12334373"/>
            <a:ext cx="968214" cy="4939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latin typeface="Poppins Regular"/>
                <a:ea typeface="Poppins Regular"/>
                <a:cs typeface="Poppins Regular"/>
                <a:sym typeface="Poppins Regular"/>
              </a:defRPr>
            </a:lvl1pPr>
          </a:lstStyle>
          <a:p>
            <a:r>
              <a:rPr lang="tr-TR" dirty="0"/>
              <a:t>2024</a:t>
            </a:r>
            <a:endParaRPr dirty="0"/>
          </a:p>
        </p:txBody>
      </p:sp>
      <p:sp>
        <p:nvSpPr>
          <p:cNvPr id="241" name="Thank you."/>
          <p:cNvSpPr txBox="1"/>
          <p:nvPr/>
        </p:nvSpPr>
        <p:spPr>
          <a:xfrm>
            <a:off x="6788487" y="1786528"/>
            <a:ext cx="11294349" cy="21154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defRPr sz="30000">
                <a:solidFill>
                  <a:srgbClr val="ED616A"/>
                </a:solidFill>
                <a:latin typeface="Poppins Regular"/>
                <a:ea typeface="Poppins Regular"/>
                <a:cs typeface="Poppins Regular"/>
                <a:sym typeface="Poppins Regular"/>
              </a:defRPr>
            </a:pPr>
            <a:r>
              <a:rPr sz="14400" dirty="0">
                <a:solidFill>
                  <a:srgbClr val="FFFFFF"/>
                </a:solidFill>
              </a:rPr>
              <a:t>T</a:t>
            </a:r>
            <a:r>
              <a:rPr lang="tr-TR" sz="14400" dirty="0" err="1">
                <a:solidFill>
                  <a:srgbClr val="FFFFFF"/>
                </a:solidFill>
              </a:rPr>
              <a:t>eşekkürler</a:t>
            </a:r>
            <a:endParaRPr sz="14400" dirty="0">
              <a:solidFill>
                <a:srgbClr val="FF5466"/>
              </a:solidFill>
            </a:endParaRPr>
          </a:p>
        </p:txBody>
      </p:sp>
      <p:sp>
        <p:nvSpPr>
          <p:cNvPr id="2" name="Text 2">
            <a:extLst>
              <a:ext uri="{FF2B5EF4-FFF2-40B4-BE49-F238E27FC236}">
                <a16:creationId xmlns:a16="http://schemas.microsoft.com/office/drawing/2014/main" id="{E26E5448-5A4A-6887-6BD6-C70F2203FB33}"/>
              </a:ext>
            </a:extLst>
          </p:cNvPr>
          <p:cNvSpPr/>
          <p:nvPr/>
        </p:nvSpPr>
        <p:spPr>
          <a:xfrm>
            <a:off x="2007455" y="10033157"/>
            <a:ext cx="19888200" cy="838589"/>
          </a:xfrm>
          <a:prstGeom prst="rect">
            <a:avLst/>
          </a:prstGeom>
          <a:noFill/>
          <a:ln/>
        </p:spPr>
        <p:txBody>
          <a:bodyPr wrap="square" lIns="0" tIns="0" rIns="0" bIns="0" rtlCol="0" anchor="t"/>
          <a:lstStyle/>
          <a:p>
            <a:pPr algn="r">
              <a:lnSpc>
                <a:spcPts val="4083"/>
              </a:lnSpc>
            </a:pPr>
            <a:r>
              <a:rPr lang="en-US" sz="9600" b="1" dirty="0">
                <a:solidFill>
                  <a:srgbClr val="FF5466"/>
                </a:solidFill>
                <a:latin typeface="Poppins Light" panose="00000400000000000000" pitchFamily="2" charset="-94"/>
                <a:ea typeface="Roboto" pitchFamily="34" charset="-122"/>
                <a:cs typeface="Poppins Light" panose="00000400000000000000" pitchFamily="2" charset="-94"/>
              </a:rPr>
              <a:t>Optimize, Automate, Succeed</a:t>
            </a:r>
            <a:r>
              <a:rPr lang="tr-TR" sz="9600" b="1" dirty="0">
                <a:solidFill>
                  <a:srgbClr val="FF5466"/>
                </a:solidFill>
                <a:latin typeface="Poppins Light" panose="00000400000000000000" pitchFamily="2" charset="-94"/>
                <a:ea typeface="Roboto" pitchFamily="34" charset="-122"/>
                <a:cs typeface="Poppins Light" panose="00000400000000000000" pitchFamily="2" charset="-94"/>
              </a:rPr>
              <a:t> !</a:t>
            </a:r>
            <a:endParaRPr lang="en-US" sz="9600" b="1" dirty="0">
              <a:solidFill>
                <a:srgbClr val="FF5466"/>
              </a:solidFill>
              <a:latin typeface="Poppins Light" panose="00000400000000000000" pitchFamily="2" charset="-94"/>
              <a:cs typeface="Poppins Light" panose="00000400000000000000" pitchFamily="2" charset="-94"/>
            </a:endParaRPr>
          </a:p>
        </p:txBody>
      </p:sp>
      <p:pic>
        <p:nvPicPr>
          <p:cNvPr id="9" name="Image" descr="Image">
            <a:extLst>
              <a:ext uri="{FF2B5EF4-FFF2-40B4-BE49-F238E27FC236}">
                <a16:creationId xmlns:a16="http://schemas.microsoft.com/office/drawing/2014/main" id="{586B15D8-B9BD-BCB9-E1C8-234E196F13E0}"/>
              </a:ext>
            </a:extLst>
          </p:cNvPr>
          <p:cNvPicPr>
            <a:picLocks noChangeAspect="1"/>
          </p:cNvPicPr>
          <p:nvPr/>
        </p:nvPicPr>
        <p:blipFill>
          <a:blip r:embed="rId2"/>
          <a:srcRect/>
          <a:stretch>
            <a:fillRect/>
          </a:stretch>
        </p:blipFill>
        <p:spPr>
          <a:xfrm>
            <a:off x="5300154" y="4905199"/>
            <a:ext cx="13302801" cy="3568937"/>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61C4A"/>
        </a:solidFill>
        <a:effectLst/>
      </p:bgPr>
    </p:bg>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CCF44FBA-DCD5-F16D-0A7E-796B9597B74F}"/>
              </a:ext>
            </a:extLst>
          </p:cNvPr>
          <p:cNvSpPr/>
          <p:nvPr/>
        </p:nvSpPr>
        <p:spPr>
          <a:xfrm>
            <a:off x="785766" y="2928078"/>
            <a:ext cx="11689646" cy="10291863"/>
          </a:xfrm>
          <a:prstGeom prst="rect">
            <a:avLst/>
          </a:prstGeom>
          <a:solidFill>
            <a:srgbClr val="B8C6D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tr-TR"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sp>
        <p:nvSpPr>
          <p:cNvPr id="4" name="Presentation Subtitle">
            <a:extLst>
              <a:ext uri="{FF2B5EF4-FFF2-40B4-BE49-F238E27FC236}">
                <a16:creationId xmlns:a16="http://schemas.microsoft.com/office/drawing/2014/main" id="{43D6DBA3-D9D6-2A7C-8343-A522BFFABDBE}"/>
              </a:ext>
            </a:extLst>
          </p:cNvPr>
          <p:cNvSpPr txBox="1"/>
          <p:nvPr/>
        </p:nvSpPr>
        <p:spPr>
          <a:xfrm>
            <a:off x="2739027" y="900706"/>
            <a:ext cx="5498300" cy="14444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solidFill>
                  <a:srgbClr val="ED616A"/>
                </a:solidFill>
                <a:latin typeface="Poppins Regular"/>
                <a:ea typeface="Poppins Regular"/>
                <a:cs typeface="Poppins Regular"/>
                <a:sym typeface="Poppins Regular"/>
              </a:defRPr>
            </a:lvl1pPr>
          </a:lstStyle>
          <a:p>
            <a:r>
              <a:rPr lang="tr-TR" sz="9600" dirty="0" err="1">
                <a:solidFill>
                  <a:srgbClr val="FF5466"/>
                </a:solidFill>
                <a:latin typeface="Poppins Light" panose="00000400000000000000" pitchFamily="2" charset="-94"/>
                <a:cs typeface="Poppins Light" panose="00000400000000000000" pitchFamily="2" charset="-94"/>
              </a:rPr>
              <a:t>About</a:t>
            </a:r>
            <a:r>
              <a:rPr lang="tr-TR" sz="9600" dirty="0">
                <a:solidFill>
                  <a:srgbClr val="FF5466"/>
                </a:solidFill>
                <a:latin typeface="Poppins Light" panose="00000400000000000000" pitchFamily="2" charset="-94"/>
                <a:cs typeface="Poppins Light" panose="00000400000000000000" pitchFamily="2" charset="-94"/>
              </a:rPr>
              <a:t> us</a:t>
            </a:r>
            <a:endParaRPr sz="9600" dirty="0">
              <a:solidFill>
                <a:srgbClr val="FF5466"/>
              </a:solidFill>
              <a:latin typeface="Poppins Light" panose="00000400000000000000" pitchFamily="2" charset="-94"/>
              <a:cs typeface="Poppins Light" panose="00000400000000000000" pitchFamily="2" charset="-94"/>
            </a:endParaRPr>
          </a:p>
        </p:txBody>
      </p:sp>
      <p:sp>
        <p:nvSpPr>
          <p:cNvPr id="6" name="Metin kutusu 5">
            <a:extLst>
              <a:ext uri="{FF2B5EF4-FFF2-40B4-BE49-F238E27FC236}">
                <a16:creationId xmlns:a16="http://schemas.microsoft.com/office/drawing/2014/main" id="{7D63633D-5D4D-C9DF-5D10-3ACDD63EADA3}"/>
              </a:ext>
            </a:extLst>
          </p:cNvPr>
          <p:cNvSpPr txBox="1"/>
          <p:nvPr/>
        </p:nvSpPr>
        <p:spPr>
          <a:xfrm>
            <a:off x="940049" y="4523049"/>
            <a:ext cx="11372722" cy="72389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nSpc>
                <a:spcPct val="150000"/>
              </a:lnSpc>
            </a:pPr>
            <a:r>
              <a:rPr lang="tr-TR" sz="3600">
                <a:solidFill>
                  <a:srgbClr val="000000"/>
                </a:solidFill>
                <a:latin typeface="Poppins Light" panose="00000400000000000000" pitchFamily="2" charset="-94"/>
                <a:cs typeface="Poppins Light" panose="00000400000000000000" pitchFamily="2" charset="-94"/>
              </a:rPr>
              <a:t>Yolculuğuna akıllı üretim çözümleriyle başlayan APRA, şimdi de yapay zeka destekli otonom üretim sistemleri geliştiren bir B2B SaaS girişimi olarak büyüyor. 
25 yıllık sektör uzmanlığını genç bir girişimci ruhun enerjisiyle birleştiren APRA, kullanıcılarının mevcut ve gelecekteki ihtiyaçlarına uygun ideal çözümler sunuyor.</a:t>
            </a:r>
            <a:endParaRPr lang="en-US" sz="3600" b="0" i="0" dirty="0">
              <a:solidFill>
                <a:srgbClr val="000000"/>
              </a:solidFill>
              <a:effectLst/>
              <a:latin typeface="Poppins Light" panose="00000400000000000000" pitchFamily="2" charset="-94"/>
              <a:cs typeface="Poppins Light" panose="00000400000000000000" pitchFamily="2" charset="-94"/>
            </a:endParaRPr>
          </a:p>
        </p:txBody>
      </p:sp>
      <p:pic>
        <p:nvPicPr>
          <p:cNvPr id="7" name="Resim 6">
            <a:extLst>
              <a:ext uri="{FF2B5EF4-FFF2-40B4-BE49-F238E27FC236}">
                <a16:creationId xmlns:a16="http://schemas.microsoft.com/office/drawing/2014/main" id="{92A15620-9BEB-B1A1-2F3F-0D77807304E3}"/>
              </a:ext>
            </a:extLst>
          </p:cNvPr>
          <p:cNvPicPr>
            <a:picLocks noChangeAspect="1"/>
          </p:cNvPicPr>
          <p:nvPr/>
        </p:nvPicPr>
        <p:blipFill>
          <a:blip r:embed="rId2">
            <a:alphaModFix amt="85000"/>
            <a:extLst>
              <a:ext uri="{28A0092B-C50C-407E-A947-70E740481C1C}">
                <a14:useLocalDpi xmlns:a14="http://schemas.microsoft.com/office/drawing/2010/main" val="0"/>
              </a:ext>
            </a:extLst>
          </a:blip>
          <a:stretch>
            <a:fillRect/>
          </a:stretch>
        </p:blipFill>
        <p:spPr>
          <a:xfrm>
            <a:off x="12475411" y="2928077"/>
            <a:ext cx="10291863" cy="10291863"/>
          </a:xfrm>
          <a:prstGeom prst="rect">
            <a:avLst/>
          </a:prstGeom>
        </p:spPr>
      </p:pic>
      <p:pic>
        <p:nvPicPr>
          <p:cNvPr id="8" name="Image" descr="Image">
            <a:extLst>
              <a:ext uri="{FF2B5EF4-FFF2-40B4-BE49-F238E27FC236}">
                <a16:creationId xmlns:a16="http://schemas.microsoft.com/office/drawing/2014/main" id="{619C8D7D-B0B7-2A74-5CE9-A244D351CE07}"/>
              </a:ext>
            </a:extLst>
          </p:cNvPr>
          <p:cNvPicPr>
            <a:picLocks noChangeAspect="1"/>
          </p:cNvPicPr>
          <p:nvPr/>
        </p:nvPicPr>
        <p:blipFill>
          <a:blip r:embed="rId3"/>
          <a:stretch>
            <a:fillRect/>
          </a:stretch>
        </p:blipFill>
        <p:spPr>
          <a:xfrm rot="16200000">
            <a:off x="479062" y="1037341"/>
            <a:ext cx="1547978" cy="1548000"/>
          </a:xfrm>
          <a:prstGeom prst="rect">
            <a:avLst/>
          </a:prstGeom>
          <a:ln w="12700">
            <a:miter lim="400000"/>
          </a:ln>
        </p:spPr>
      </p:pic>
    </p:spTree>
    <p:extLst>
      <p:ext uri="{BB962C8B-B14F-4D97-AF65-F5344CB8AC3E}">
        <p14:creationId xmlns:p14="http://schemas.microsoft.com/office/powerpoint/2010/main" val="4009172319"/>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61C4A"/>
        </a:solidFill>
        <a:effectLst/>
      </p:bgPr>
    </p:bg>
    <p:spTree>
      <p:nvGrpSpPr>
        <p:cNvPr id="1" name=""/>
        <p:cNvGrpSpPr/>
        <p:nvPr/>
      </p:nvGrpSpPr>
      <p:grpSpPr>
        <a:xfrm>
          <a:off x="0" y="0"/>
          <a:ext cx="0" cy="0"/>
          <a:chOff x="0" y="0"/>
          <a:chExt cx="0" cy="0"/>
        </a:xfrm>
      </p:grpSpPr>
      <p:sp>
        <p:nvSpPr>
          <p:cNvPr id="182" name="Title is here."/>
          <p:cNvSpPr txBox="1"/>
          <p:nvPr/>
        </p:nvSpPr>
        <p:spPr>
          <a:xfrm>
            <a:off x="2814867" y="951776"/>
            <a:ext cx="11305168" cy="16106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nSpc>
                <a:spcPct val="70000"/>
              </a:lnSpc>
              <a:defRPr sz="14000">
                <a:solidFill>
                  <a:srgbClr val="ED616A"/>
                </a:solidFill>
                <a:latin typeface="Poppins Medium"/>
                <a:ea typeface="Poppins Medium"/>
                <a:cs typeface="Poppins Medium"/>
                <a:sym typeface="Poppins Medium"/>
              </a:defRPr>
            </a:lvl1pPr>
          </a:lstStyle>
          <a:p>
            <a:pPr>
              <a:lnSpc>
                <a:spcPct val="100000"/>
              </a:lnSpc>
            </a:pPr>
            <a:r>
              <a:rPr lang="tr-TR" sz="9600" dirty="0" err="1">
                <a:solidFill>
                  <a:srgbClr val="FF5466"/>
                </a:solidFill>
                <a:latin typeface="Poppins Light" panose="00000400000000000000" pitchFamily="2" charset="-94"/>
                <a:cs typeface="Poppins Light" panose="00000400000000000000" pitchFamily="2" charset="-94"/>
              </a:rPr>
              <a:t>What</a:t>
            </a:r>
            <a:r>
              <a:rPr lang="tr-TR" sz="9600" dirty="0">
                <a:solidFill>
                  <a:srgbClr val="FF5466"/>
                </a:solidFill>
                <a:latin typeface="Poppins Light" panose="00000400000000000000" pitchFamily="2" charset="-94"/>
                <a:cs typeface="Poppins Light" panose="00000400000000000000" pitchFamily="2" charset="-94"/>
              </a:rPr>
              <a:t> </a:t>
            </a:r>
            <a:r>
              <a:rPr lang="tr-TR" sz="9600" dirty="0" err="1">
                <a:solidFill>
                  <a:srgbClr val="FF5466"/>
                </a:solidFill>
                <a:latin typeface="Poppins Light" panose="00000400000000000000" pitchFamily="2" charset="-94"/>
                <a:cs typeface="Poppins Light" panose="00000400000000000000" pitchFamily="2" charset="-94"/>
              </a:rPr>
              <a:t>we</a:t>
            </a:r>
            <a:r>
              <a:rPr lang="tr-TR" sz="9600" dirty="0">
                <a:solidFill>
                  <a:srgbClr val="FF5466"/>
                </a:solidFill>
                <a:latin typeface="Poppins Light" panose="00000400000000000000" pitchFamily="2" charset="-94"/>
                <a:cs typeface="Poppins Light" panose="00000400000000000000" pitchFamily="2" charset="-94"/>
              </a:rPr>
              <a:t> do</a:t>
            </a:r>
            <a:endParaRPr sz="9600" dirty="0">
              <a:solidFill>
                <a:srgbClr val="FF5466"/>
              </a:solidFill>
              <a:latin typeface="Poppins Light" panose="00000400000000000000" pitchFamily="2" charset="-94"/>
              <a:cs typeface="Poppins Light" panose="00000400000000000000" pitchFamily="2" charset="-94"/>
            </a:endParaRPr>
          </a:p>
        </p:txBody>
      </p:sp>
      <p:sp>
        <p:nvSpPr>
          <p:cNvPr id="183" name="Lorem ipsum dolor sit amet, consectetur adipiscing elit, sed do eiusmod tempor incididunt ut."/>
          <p:cNvSpPr txBox="1"/>
          <p:nvPr/>
        </p:nvSpPr>
        <p:spPr>
          <a:xfrm>
            <a:off x="479051" y="4259437"/>
            <a:ext cx="10406690" cy="25170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3600">
                <a:latin typeface="Poppins Light"/>
                <a:ea typeface="Poppins Light"/>
                <a:cs typeface="Poppins Light"/>
                <a:sym typeface="Poppins Light"/>
              </a:defRPr>
            </a:lvl1pPr>
          </a:lstStyle>
          <a:p>
            <a:pPr>
              <a:lnSpc>
                <a:spcPct val="150000"/>
              </a:lnSpc>
            </a:pPr>
            <a:r>
              <a:rPr lang="en-US">
                <a:solidFill>
                  <a:schemeClr val="tx1"/>
                </a:solidFill>
                <a:latin typeface="Poppins Light" panose="00000400000000000000" pitchFamily="2" charset="-94"/>
                <a:cs typeface="Poppins Light" panose="00000400000000000000" pitchFamily="2" charset="-94"/>
              </a:rPr>
              <a:t>APRA Mühendislik, üretim süreçlerini optimize etmek için yapay zeka destekli mühendisler sağlar.</a:t>
            </a:r>
            <a:endParaRPr dirty="0">
              <a:solidFill>
                <a:schemeClr val="tx1"/>
              </a:solidFill>
              <a:latin typeface="Poppins Light" panose="00000400000000000000" pitchFamily="2" charset="-94"/>
              <a:cs typeface="Poppins Light" panose="00000400000000000000" pitchFamily="2" charset="-94"/>
            </a:endParaRPr>
          </a:p>
        </p:txBody>
      </p:sp>
      <p:sp>
        <p:nvSpPr>
          <p:cNvPr id="184" name="Duis aute irure dolor.…"/>
          <p:cNvSpPr txBox="1"/>
          <p:nvPr/>
        </p:nvSpPr>
        <p:spPr>
          <a:xfrm>
            <a:off x="2489509" y="8150334"/>
            <a:ext cx="7748005" cy="23001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508000" indent="-508000">
              <a:lnSpc>
                <a:spcPct val="60000"/>
              </a:lnSpc>
              <a:buClr>
                <a:srgbClr val="ED616A"/>
              </a:buClr>
              <a:buSzPct val="123000"/>
              <a:buChar char="•"/>
              <a:defRPr sz="3600">
                <a:latin typeface="Poppins Light"/>
                <a:ea typeface="Poppins Light"/>
                <a:cs typeface="Poppins Light"/>
                <a:sym typeface="Poppins Light"/>
              </a:defRPr>
            </a:pPr>
            <a:r>
              <a:rPr lang="tr-TR"/>
              <a:t>Nitelik
Üretim
Bakım</a:t>
            </a:r>
            <a:endParaRPr dirty="0"/>
          </a:p>
        </p:txBody>
      </p:sp>
      <p:pic>
        <p:nvPicPr>
          <p:cNvPr id="6" name="Image" descr="Image">
            <a:extLst>
              <a:ext uri="{FF2B5EF4-FFF2-40B4-BE49-F238E27FC236}">
                <a16:creationId xmlns:a16="http://schemas.microsoft.com/office/drawing/2014/main" id="{54885AEE-E863-72F6-254E-223CA88B4AC2}"/>
              </a:ext>
            </a:extLst>
          </p:cNvPr>
          <p:cNvPicPr>
            <a:picLocks noChangeAspect="1"/>
          </p:cNvPicPr>
          <p:nvPr/>
        </p:nvPicPr>
        <p:blipFill>
          <a:blip r:embed="rId2"/>
          <a:stretch>
            <a:fillRect/>
          </a:stretch>
        </p:blipFill>
        <p:spPr>
          <a:xfrm rot="16200000">
            <a:off x="479062" y="1037341"/>
            <a:ext cx="1547978" cy="1548000"/>
          </a:xfrm>
          <a:prstGeom prst="rect">
            <a:avLst/>
          </a:prstGeom>
          <a:ln w="12700">
            <a:miter lim="400000"/>
          </a:ln>
        </p:spPr>
      </p:pic>
      <p:pic>
        <p:nvPicPr>
          <p:cNvPr id="9" name="Resim 8">
            <a:extLst>
              <a:ext uri="{FF2B5EF4-FFF2-40B4-BE49-F238E27FC236}">
                <a16:creationId xmlns:a16="http://schemas.microsoft.com/office/drawing/2014/main" id="{8B6269E4-8892-FBEC-CC6D-8E692BFEF827}"/>
              </a:ext>
            </a:extLst>
          </p:cNvPr>
          <p:cNvPicPr>
            <a:picLocks noChangeAspect="1"/>
          </p:cNvPicPr>
          <p:nvPr/>
        </p:nvPicPr>
        <p:blipFill>
          <a:blip r:embed="rId3"/>
          <a:srcRect l="8537" r="9238"/>
          <a:stretch/>
        </p:blipFill>
        <p:spPr>
          <a:xfrm>
            <a:off x="11548850" y="2985769"/>
            <a:ext cx="12170519" cy="8457896"/>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61C4A"/>
        </a:solidFill>
        <a:effectLst/>
      </p:bgPr>
    </p:bg>
    <p:spTree>
      <p:nvGrpSpPr>
        <p:cNvPr id="1" name=""/>
        <p:cNvGrpSpPr/>
        <p:nvPr/>
      </p:nvGrpSpPr>
      <p:grpSpPr>
        <a:xfrm>
          <a:off x="0" y="0"/>
          <a:ext cx="0" cy="0"/>
          <a:chOff x="0" y="0"/>
          <a:chExt cx="0" cy="0"/>
        </a:xfrm>
      </p:grpSpPr>
      <p:sp>
        <p:nvSpPr>
          <p:cNvPr id="182" name="Title is here."/>
          <p:cNvSpPr txBox="1"/>
          <p:nvPr/>
        </p:nvSpPr>
        <p:spPr>
          <a:xfrm>
            <a:off x="503468" y="2804439"/>
            <a:ext cx="11088052" cy="30572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nSpc>
                <a:spcPct val="70000"/>
              </a:lnSpc>
              <a:defRPr sz="14000">
                <a:solidFill>
                  <a:srgbClr val="ED616A"/>
                </a:solidFill>
                <a:latin typeface="Poppins Medium"/>
                <a:ea typeface="Poppins Medium"/>
                <a:cs typeface="Poppins Medium"/>
                <a:sym typeface="Poppins Medium"/>
              </a:defRPr>
            </a:lvl1pPr>
          </a:lstStyle>
          <a:p>
            <a:pPr>
              <a:lnSpc>
                <a:spcPct val="100000"/>
              </a:lnSpc>
              <a:spcBef>
                <a:spcPts val="0"/>
              </a:spcBef>
            </a:pPr>
            <a:r>
              <a:rPr lang="tr-TR" sz="9600">
                <a:solidFill>
                  <a:srgbClr val="FF5466"/>
                </a:solidFill>
                <a:latin typeface="Poppins Light" panose="00000400000000000000" pitchFamily="2" charset="-94"/>
                <a:cs typeface="Poppins Light" panose="00000400000000000000" pitchFamily="2" charset="-94"/>
              </a:rPr>
              <a:t>ApraVisor ile yeni çağa adım atın</a:t>
            </a:r>
            <a:endParaRPr sz="9600" dirty="0">
              <a:solidFill>
                <a:srgbClr val="FF5466"/>
              </a:solidFill>
              <a:latin typeface="Poppins Light" panose="00000400000000000000" pitchFamily="2" charset="-94"/>
              <a:cs typeface="Poppins Light" panose="00000400000000000000" pitchFamily="2" charset="-94"/>
            </a:endParaRPr>
          </a:p>
        </p:txBody>
      </p:sp>
      <p:sp>
        <p:nvSpPr>
          <p:cNvPr id="183" name="Lorem ipsum dolor sit amet, consectetur adipiscing elit, sed do eiusmod tempor incididunt ut."/>
          <p:cNvSpPr txBox="1"/>
          <p:nvPr/>
        </p:nvSpPr>
        <p:spPr>
          <a:xfrm>
            <a:off x="503468" y="6849464"/>
            <a:ext cx="10782749" cy="50100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3600">
                <a:latin typeface="Poppins Light"/>
                <a:ea typeface="Poppins Light"/>
                <a:cs typeface="Poppins Light"/>
                <a:sym typeface="Poppins Light"/>
              </a:defRPr>
            </a:lvl1pPr>
          </a:lstStyle>
          <a:p>
            <a:pPr>
              <a:lnSpc>
                <a:spcPct val="150000"/>
              </a:lnSpc>
            </a:pPr>
            <a:r>
              <a:rPr lang="en-US">
                <a:solidFill>
                  <a:schemeClr val="tx1"/>
                </a:solidFill>
              </a:rPr>
              <a:t>ApraVisor, 7/24 çalışan ve üretimi kusursuz bir şekilde optimize eden yapay zeka destekli sanal mühendisler oluşturur. Bu akıllı sistemler, sorunsuz, verimli operasyonlar sağlamak için makine performansını izler, gerçek zamanlı kararlar alır ve süreçleri otonom olarak yönetir.</a:t>
            </a:r>
            <a:endParaRPr dirty="0">
              <a:solidFill>
                <a:schemeClr val="tx1"/>
              </a:solidFill>
            </a:endParaRPr>
          </a:p>
        </p:txBody>
      </p:sp>
      <p:pic>
        <p:nvPicPr>
          <p:cNvPr id="186" name="Image" descr="Image"/>
          <p:cNvPicPr>
            <a:picLocks noChangeAspect="1"/>
          </p:cNvPicPr>
          <p:nvPr/>
        </p:nvPicPr>
        <p:blipFill>
          <a:blip r:embed="rId2"/>
          <a:stretch>
            <a:fillRect/>
          </a:stretch>
        </p:blipFill>
        <p:spPr>
          <a:xfrm>
            <a:off x="21987409" y="836118"/>
            <a:ext cx="1547000" cy="1547023"/>
          </a:xfrm>
          <a:prstGeom prst="rect">
            <a:avLst/>
          </a:prstGeom>
          <a:ln w="12700">
            <a:miter lim="400000"/>
          </a:ln>
        </p:spPr>
      </p:pic>
      <p:pic>
        <p:nvPicPr>
          <p:cNvPr id="3" name="Resim 2">
            <a:extLst>
              <a:ext uri="{FF2B5EF4-FFF2-40B4-BE49-F238E27FC236}">
                <a16:creationId xmlns:a16="http://schemas.microsoft.com/office/drawing/2014/main" id="{E7D3C334-0BFE-38C0-8D33-91D0C44AF0F1}"/>
              </a:ext>
            </a:extLst>
          </p:cNvPr>
          <p:cNvPicPr>
            <a:picLocks noChangeAspect="1"/>
          </p:cNvPicPr>
          <p:nvPr/>
        </p:nvPicPr>
        <p:blipFill>
          <a:blip r:embed="rId3"/>
          <a:stretch>
            <a:fillRect/>
          </a:stretch>
        </p:blipFill>
        <p:spPr>
          <a:xfrm>
            <a:off x="11869946" y="36980"/>
            <a:ext cx="12723541" cy="13642040"/>
          </a:xfrm>
          <a:prstGeom prst="rect">
            <a:avLst/>
          </a:prstGeom>
        </p:spPr>
      </p:pic>
      <p:pic>
        <p:nvPicPr>
          <p:cNvPr id="4" name="Image" descr="Image">
            <a:extLst>
              <a:ext uri="{FF2B5EF4-FFF2-40B4-BE49-F238E27FC236}">
                <a16:creationId xmlns:a16="http://schemas.microsoft.com/office/drawing/2014/main" id="{3CDE6D0F-E85D-3372-B798-89C3E0AD1ABE}"/>
              </a:ext>
            </a:extLst>
          </p:cNvPr>
          <p:cNvPicPr>
            <a:picLocks noChangeAspect="1"/>
          </p:cNvPicPr>
          <p:nvPr/>
        </p:nvPicPr>
        <p:blipFill>
          <a:blip r:embed="rId4"/>
          <a:stretch>
            <a:fillRect/>
          </a:stretch>
        </p:blipFill>
        <p:spPr>
          <a:xfrm rot="16200000">
            <a:off x="479062" y="1037341"/>
            <a:ext cx="1547978" cy="1548000"/>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 name="thisisengineering-IpTPp_aPbYE-unsplash.jpg" descr="thisisengineering-IpTPp_aPbYE-unsplash.jpg"/>
          <p:cNvPicPr>
            <a:picLocks noChangeAspect="1"/>
          </p:cNvPicPr>
          <p:nvPr/>
        </p:nvPicPr>
        <p:blipFill>
          <a:blip r:embed="rId3"/>
          <a:srcRect t="8728" r="120" b="12123"/>
          <a:stretch>
            <a:fillRect/>
          </a:stretch>
        </p:blipFill>
        <p:spPr>
          <a:xfrm>
            <a:off x="827055" y="851008"/>
            <a:ext cx="22729890" cy="12013984"/>
          </a:xfrm>
          <a:prstGeom prst="rect">
            <a:avLst/>
          </a:prstGeom>
          <a:ln w="12700">
            <a:miter lim="400000"/>
          </a:ln>
        </p:spPr>
      </p:pic>
      <p:sp>
        <p:nvSpPr>
          <p:cNvPr id="190" name="Lorem ipsum dolor sit amet, consectetur adipiscing elit."/>
          <p:cNvSpPr txBox="1"/>
          <p:nvPr/>
        </p:nvSpPr>
        <p:spPr>
          <a:xfrm>
            <a:off x="1538979" y="11133812"/>
            <a:ext cx="21738566" cy="1210588"/>
          </a:xfrm>
          <a:prstGeom prst="rect">
            <a:avLst/>
          </a:prstGeom>
          <a:solidFill>
            <a:srgbClr val="FF5466"/>
          </a:solidFill>
          <a:ln w="12700" cap="flat">
            <a:noFill/>
            <a:miter lim="400000"/>
          </a:ln>
          <a:effectLst/>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defTabSz="825500">
              <a:lnSpc>
                <a:spcPct val="100000"/>
              </a:lnSpc>
              <a:spcBef>
                <a:spcPts val="0"/>
              </a:spcBef>
              <a:defRPr sz="3200">
                <a:solidFill>
                  <a:srgbClr val="000000"/>
                </a:solidFill>
                <a:latin typeface="Helvetica Neue Medium"/>
                <a:ea typeface="Helvetica Neue Medium"/>
                <a:cs typeface="Helvetica Neue Medium"/>
              </a:defRPr>
            </a:lvl1pPr>
          </a:lstStyle>
          <a:p>
            <a:r>
              <a:rPr lang="en-US" sz="7200">
                <a:latin typeface="Poppins Light" panose="00000400000000000000" pitchFamily="2" charset="-94"/>
                <a:cs typeface="Poppins Light" panose="00000400000000000000" pitchFamily="2" charset="-94"/>
              </a:rPr>
              <a:t>Üretimi güçlendiriyor, geleceği dönüştürüyoruz.</a:t>
            </a:r>
            <a:endParaRPr sz="7200" dirty="0">
              <a:latin typeface="Poppins Light" panose="00000400000000000000" pitchFamily="2" charset="-94"/>
              <a:cs typeface="Poppins Light" panose="00000400000000000000" pitchFamily="2" charset="-94"/>
              <a:sym typeface="Poppins Medium"/>
            </a:endParaRPr>
          </a:p>
        </p:txBody>
      </p:sp>
      <p:pic>
        <p:nvPicPr>
          <p:cNvPr id="2" name="Image" descr="Image">
            <a:extLst>
              <a:ext uri="{FF2B5EF4-FFF2-40B4-BE49-F238E27FC236}">
                <a16:creationId xmlns:a16="http://schemas.microsoft.com/office/drawing/2014/main" id="{01BB8E11-16BA-71FC-4076-B22A90E29F11}"/>
              </a:ext>
            </a:extLst>
          </p:cNvPr>
          <p:cNvPicPr>
            <a:picLocks noChangeAspect="1"/>
          </p:cNvPicPr>
          <p:nvPr/>
        </p:nvPicPr>
        <p:blipFill>
          <a:blip r:embed="rId4"/>
          <a:stretch>
            <a:fillRect/>
          </a:stretch>
        </p:blipFill>
        <p:spPr>
          <a:xfrm rot="16200000">
            <a:off x="479062" y="1037341"/>
            <a:ext cx="1547978" cy="1548000"/>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61C4A"/>
        </a:solidFill>
        <a:effectLst/>
      </p:bgPr>
    </p:bg>
    <p:spTree>
      <p:nvGrpSpPr>
        <p:cNvPr id="1" name=""/>
        <p:cNvGrpSpPr/>
        <p:nvPr/>
      </p:nvGrpSpPr>
      <p:grpSpPr>
        <a:xfrm>
          <a:off x="0" y="0"/>
          <a:ext cx="0" cy="0"/>
          <a:chOff x="0" y="0"/>
          <a:chExt cx="0" cy="0"/>
        </a:xfrm>
      </p:grpSpPr>
      <p:sp>
        <p:nvSpPr>
          <p:cNvPr id="217" name="Title is here."/>
          <p:cNvSpPr txBox="1"/>
          <p:nvPr/>
        </p:nvSpPr>
        <p:spPr>
          <a:xfrm>
            <a:off x="2753612" y="1362431"/>
            <a:ext cx="21630388" cy="12228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nSpc>
                <a:spcPct val="70000"/>
              </a:lnSpc>
              <a:defRPr sz="17000">
                <a:solidFill>
                  <a:srgbClr val="ED616A"/>
                </a:solidFill>
                <a:latin typeface="Poppins Medium"/>
                <a:ea typeface="Poppins Medium"/>
                <a:cs typeface="Poppins Medium"/>
                <a:sym typeface="Poppins Medium"/>
              </a:defRPr>
            </a:lvl1pPr>
          </a:lstStyle>
          <a:p>
            <a:r>
              <a:rPr lang="tr-TR" sz="9600">
                <a:solidFill>
                  <a:srgbClr val="FF5466"/>
                </a:solidFill>
                <a:latin typeface="Poppins Light" panose="00000400000000000000" pitchFamily="2" charset="-94"/>
                <a:cs typeface="Poppins Light" panose="00000400000000000000" pitchFamily="2" charset="-94"/>
              </a:rPr>
              <a:t>Vaka Çalışması : Problemin Tanımı</a:t>
            </a:r>
            <a:endParaRPr sz="9600" dirty="0">
              <a:solidFill>
                <a:srgbClr val="FF5466"/>
              </a:solidFill>
              <a:latin typeface="Poppins Light" panose="00000400000000000000" pitchFamily="2" charset="-94"/>
              <a:cs typeface="Poppins Light" panose="00000400000000000000" pitchFamily="2" charset="-94"/>
            </a:endParaRPr>
          </a:p>
        </p:txBody>
      </p:sp>
      <p:sp>
        <p:nvSpPr>
          <p:cNvPr id="219" name="Sed ut perspiciatis unde omnis iste natus error sit voluptatem accusantium doloremque laudantium, totam rem aperiam, eaque ipsa quae ab illo inventore veritatis et quasi architecto beatae vitae dicta sunt explicabo."/>
          <p:cNvSpPr txBox="1"/>
          <p:nvPr/>
        </p:nvSpPr>
        <p:spPr>
          <a:xfrm>
            <a:off x="2753612" y="4756465"/>
            <a:ext cx="20804022" cy="54071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3800">
                <a:latin typeface="Poppins Regular"/>
                <a:ea typeface="Poppins Regular"/>
                <a:cs typeface="Poppins Regular"/>
                <a:sym typeface="Poppins Regular"/>
              </a:defRPr>
            </a:lvl1pPr>
          </a:lstStyle>
          <a:p>
            <a:r>
              <a:rPr lang="tr-TR" sz="3600">
                <a:latin typeface="Poppins Light" panose="00000400000000000000" pitchFamily="2" charset="-94"/>
                <a:cs typeface="Poppins Light" panose="00000400000000000000" pitchFamily="2" charset="-94"/>
              </a:rPr>
              <a:t>Nitelik
COPQ/Satış Devir Oranı %0,2 
Bu nedenle, bu sektörde %0,2'lik bir COPQ'nun sürdürülmesi, yıllık 8,72 milyar dolarlık bir maliyetle sonuçlanacaktır.
Müşteri Şikayet Oranı (CCR) %1,5-%5 
Kalite problemlerinden kaynaklanan müşteri kayıp oranı %5-20 arasındadır</a:t>
            </a:r>
            <a:endParaRPr lang="tr-TR" sz="3600" dirty="0">
              <a:latin typeface="Poppins Light" panose="00000400000000000000" pitchFamily="2" charset="-94"/>
              <a:cs typeface="Poppins Light" panose="00000400000000000000" pitchFamily="2" charset="-94"/>
            </a:endParaRPr>
          </a:p>
        </p:txBody>
      </p:sp>
      <p:pic>
        <p:nvPicPr>
          <p:cNvPr id="2" name="Image" descr="Image">
            <a:extLst>
              <a:ext uri="{FF2B5EF4-FFF2-40B4-BE49-F238E27FC236}">
                <a16:creationId xmlns:a16="http://schemas.microsoft.com/office/drawing/2014/main" id="{1D42509F-AEC6-7AC4-8B5A-318455753834}"/>
              </a:ext>
            </a:extLst>
          </p:cNvPr>
          <p:cNvPicPr>
            <a:picLocks noChangeAspect="1"/>
          </p:cNvPicPr>
          <p:nvPr/>
        </p:nvPicPr>
        <p:blipFill>
          <a:blip r:embed="rId2"/>
          <a:stretch>
            <a:fillRect/>
          </a:stretch>
        </p:blipFill>
        <p:spPr>
          <a:xfrm rot="16200000">
            <a:off x="479062" y="1037341"/>
            <a:ext cx="1547978" cy="1548000"/>
          </a:xfrm>
          <a:prstGeom prst="rect">
            <a:avLst/>
          </a:prstGeom>
          <a:ln w="12700">
            <a:miter lim="400000"/>
          </a:ln>
        </p:spPr>
      </p:pic>
    </p:spTree>
    <p:extLst>
      <p:ext uri="{BB962C8B-B14F-4D97-AF65-F5344CB8AC3E}">
        <p14:creationId xmlns:p14="http://schemas.microsoft.com/office/powerpoint/2010/main" val="4216692327"/>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61C4A"/>
        </a:solidFill>
        <a:effectLst/>
      </p:bgPr>
    </p:bg>
    <p:spTree>
      <p:nvGrpSpPr>
        <p:cNvPr id="1" name=""/>
        <p:cNvGrpSpPr/>
        <p:nvPr/>
      </p:nvGrpSpPr>
      <p:grpSpPr>
        <a:xfrm>
          <a:off x="0" y="0"/>
          <a:ext cx="0" cy="0"/>
          <a:chOff x="0" y="0"/>
          <a:chExt cx="0" cy="0"/>
        </a:xfrm>
      </p:grpSpPr>
      <p:pic>
        <p:nvPicPr>
          <p:cNvPr id="218" name="Image" descr="Image"/>
          <p:cNvPicPr>
            <a:picLocks noChangeAspect="1"/>
          </p:cNvPicPr>
          <p:nvPr/>
        </p:nvPicPr>
        <p:blipFill>
          <a:blip r:embed="rId2">
            <a:alphaModFix amt="4000"/>
          </a:blip>
          <a:stretch>
            <a:fillRect/>
          </a:stretch>
        </p:blipFill>
        <p:spPr>
          <a:xfrm>
            <a:off x="10436181" y="-212058"/>
            <a:ext cx="14114513" cy="14114716"/>
          </a:xfrm>
          <a:prstGeom prst="rect">
            <a:avLst/>
          </a:prstGeom>
          <a:ln w="12700">
            <a:miter lim="400000"/>
          </a:ln>
        </p:spPr>
      </p:pic>
      <p:sp>
        <p:nvSpPr>
          <p:cNvPr id="219" name="Sed ut perspiciatis unde omnis iste natus error sit voluptatem accusantium doloremque laudantium, totam rem aperiam, eaque ipsa quae ab illo inventore veritatis et quasi architecto beatae vitae dicta sunt explicabo."/>
          <p:cNvSpPr txBox="1"/>
          <p:nvPr/>
        </p:nvSpPr>
        <p:spPr>
          <a:xfrm>
            <a:off x="3122778" y="3756972"/>
            <a:ext cx="20804022" cy="56887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3800">
                <a:latin typeface="Poppins Regular"/>
                <a:ea typeface="Poppins Regular"/>
                <a:cs typeface="Poppins Regular"/>
                <a:sym typeface="Poppins Regular"/>
              </a:defRPr>
            </a:lvl1pPr>
          </a:lstStyle>
          <a:p>
            <a:pPr>
              <a:lnSpc>
                <a:spcPct val="100000"/>
              </a:lnSpc>
            </a:pPr>
            <a:r>
              <a:rPr lang="en-US" sz="3600">
                <a:latin typeface="Poppins Light" panose="00000400000000000000" pitchFamily="2" charset="-94"/>
                <a:cs typeface="Poppins Light" panose="00000400000000000000" pitchFamily="2" charset="-94"/>
              </a:rPr>
              <a:t>arızalar arasındaki ortalama süre ve ortalama onarım süresi; Bu metriklerdeki kayıpların önemli bir kısmı (%10-25 civarında) ekipman arızalarının tespit edilememesi ve zamanında müdahale edilememesinden kaynaklanıyor ve bu da karlılığı doğrudan etkiliyor.
 Genel ekipman etkinliği %60-70; Birçok tesisteki düşük OEE oranları, sık sık kesintilere neden olan ekipman arızaları, kurulum süreleri vb. sorunlar nedeniyle üretim süresinin %30-40'ının kesintiye uğradığını göstermektedir.
Tepki Süresi Kayıp Oranı metriği şirketler tarafından ölçülmez ancak OEE oranını etkileyen büyük kayıplara neden olduğu bilinmektedir.</a:t>
            </a:r>
            <a:endParaRPr sz="3600" dirty="0">
              <a:latin typeface="Poppins Light" panose="00000400000000000000" pitchFamily="2" charset="-94"/>
              <a:cs typeface="Poppins Light" panose="00000400000000000000" pitchFamily="2" charset="-94"/>
            </a:endParaRPr>
          </a:p>
        </p:txBody>
      </p:sp>
      <p:sp>
        <p:nvSpPr>
          <p:cNvPr id="222" name="Nemo enim ipsam voluptatem quia voluptas sit aspernatur aut odit aut fugit, sed quia consequuntur magni dolores eos qui ratione voluptatem sequi nesciunt."/>
          <p:cNvSpPr txBox="1"/>
          <p:nvPr/>
        </p:nvSpPr>
        <p:spPr>
          <a:xfrm>
            <a:off x="3122778" y="2648484"/>
            <a:ext cx="13913459" cy="6058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800">
                <a:latin typeface="Poppins Regular"/>
                <a:ea typeface="Poppins Regular"/>
                <a:cs typeface="Poppins Regular"/>
                <a:sym typeface="Poppins Regular"/>
              </a:defRPr>
            </a:lvl1pPr>
          </a:lstStyle>
          <a:p>
            <a:r>
              <a:rPr lang="tr-TR" sz="3600" dirty="0">
                <a:latin typeface="Poppins Light" panose="00000400000000000000" pitchFamily="2" charset="-94"/>
                <a:cs typeface="Poppins Light" panose="00000400000000000000" pitchFamily="2" charset="-94"/>
              </a:rPr>
              <a:t>Verimlilik</a:t>
            </a:r>
            <a:endParaRPr sz="3600" dirty="0">
              <a:latin typeface="Poppins Light" panose="00000400000000000000" pitchFamily="2" charset="-94"/>
              <a:cs typeface="Poppins Light" panose="00000400000000000000" pitchFamily="2" charset="-94"/>
            </a:endParaRPr>
          </a:p>
        </p:txBody>
      </p:sp>
      <p:pic>
        <p:nvPicPr>
          <p:cNvPr id="2" name="Image" descr="Image">
            <a:extLst>
              <a:ext uri="{FF2B5EF4-FFF2-40B4-BE49-F238E27FC236}">
                <a16:creationId xmlns:a16="http://schemas.microsoft.com/office/drawing/2014/main" id="{92FC8530-B9F8-EA86-5FEE-A4D2EB44DBD8}"/>
              </a:ext>
            </a:extLst>
          </p:cNvPr>
          <p:cNvPicPr>
            <a:picLocks noChangeAspect="1"/>
          </p:cNvPicPr>
          <p:nvPr/>
        </p:nvPicPr>
        <p:blipFill>
          <a:blip r:embed="rId3"/>
          <a:stretch>
            <a:fillRect/>
          </a:stretch>
        </p:blipFill>
        <p:spPr>
          <a:xfrm rot="16200000">
            <a:off x="479062" y="1037341"/>
            <a:ext cx="1547978" cy="1548000"/>
          </a:xfrm>
          <a:prstGeom prst="rect">
            <a:avLst/>
          </a:prstGeom>
          <a:ln w="12700">
            <a:miter lim="400000"/>
          </a:ln>
        </p:spPr>
      </p:pic>
    </p:spTree>
    <p:extLst>
      <p:ext uri="{BB962C8B-B14F-4D97-AF65-F5344CB8AC3E}">
        <p14:creationId xmlns:p14="http://schemas.microsoft.com/office/powerpoint/2010/main" val="1112079638"/>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61C4A"/>
        </a:solidFill>
        <a:effectLst/>
      </p:bgPr>
    </p:bg>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157FB63B-3482-AC40-D5B9-C10E4458B684}"/>
              </a:ext>
            </a:extLst>
          </p:cNvPr>
          <p:cNvSpPr/>
          <p:nvPr/>
        </p:nvSpPr>
        <p:spPr>
          <a:xfrm>
            <a:off x="2624202" y="1135062"/>
            <a:ext cx="12555935" cy="1285875"/>
          </a:xfrm>
          <a:prstGeom prst="rect">
            <a:avLst/>
          </a:prstGeom>
          <a:noFill/>
          <a:ln/>
        </p:spPr>
        <p:txBody>
          <a:bodyPr wrap="none" lIns="0" tIns="0" rIns="0" bIns="0" rtlCol="0" anchor="t"/>
          <a:lstStyle/>
          <a:p>
            <a:pPr>
              <a:lnSpc>
                <a:spcPts val="10084"/>
              </a:lnSpc>
            </a:pPr>
            <a:r>
              <a:rPr lang="tr-TR" sz="9600" dirty="0">
                <a:solidFill>
                  <a:srgbClr val="FF5466"/>
                </a:solidFill>
                <a:latin typeface="Poppins Light" panose="00000400000000000000" pitchFamily="2" charset="-94"/>
                <a:ea typeface="Roboto Medium" pitchFamily="34" charset="-122"/>
                <a:cs typeface="Poppins Light" panose="00000400000000000000" pitchFamily="2" charset="-94"/>
              </a:rPr>
              <a:t> </a:t>
            </a:r>
            <a:r>
              <a:rPr lang="tr-TR" sz="9600" dirty="0" err="1">
                <a:solidFill>
                  <a:srgbClr val="FF5466"/>
                </a:solidFill>
                <a:latin typeface="Poppins Light" panose="00000400000000000000" pitchFamily="2" charset="-94"/>
                <a:ea typeface="Roboto Medium" pitchFamily="34" charset="-122"/>
                <a:cs typeface="Poppins Light" panose="00000400000000000000" pitchFamily="2" charset="-94"/>
              </a:rPr>
              <a:t>ApraVisor</a:t>
            </a:r>
            <a:r>
              <a:rPr lang="tr-TR" sz="9600" dirty="0">
                <a:solidFill>
                  <a:srgbClr val="FF5466"/>
                </a:solidFill>
                <a:latin typeface="Poppins Light" panose="00000400000000000000" pitchFamily="2" charset="-94"/>
                <a:ea typeface="Roboto Medium" pitchFamily="34" charset="-122"/>
                <a:cs typeface="Poppins Light" panose="00000400000000000000" pitchFamily="2" charset="-94"/>
              </a:rPr>
              <a:t>;</a:t>
            </a:r>
            <a:endParaRPr lang="en-US" sz="9600" dirty="0">
              <a:solidFill>
                <a:srgbClr val="FF5466"/>
              </a:solidFill>
              <a:latin typeface="Poppins Light" panose="00000400000000000000" pitchFamily="2" charset="-94"/>
              <a:cs typeface="Poppins Light" panose="00000400000000000000" pitchFamily="2" charset="-94"/>
            </a:endParaRPr>
          </a:p>
        </p:txBody>
      </p:sp>
      <p:pic>
        <p:nvPicPr>
          <p:cNvPr id="3" name="Resim 2">
            <a:extLst>
              <a:ext uri="{FF2B5EF4-FFF2-40B4-BE49-F238E27FC236}">
                <a16:creationId xmlns:a16="http://schemas.microsoft.com/office/drawing/2014/main" id="{FB7EBBDA-131D-0C90-E11F-3722B26DE808}"/>
              </a:ext>
            </a:extLst>
          </p:cNvPr>
          <p:cNvPicPr>
            <a:picLocks noChangeAspect="1"/>
          </p:cNvPicPr>
          <p:nvPr/>
        </p:nvPicPr>
        <p:blipFill>
          <a:blip r:embed="rId2">
            <a:alphaModFix amt="70000"/>
            <a:extLst>
              <a:ext uri="{28A0092B-C50C-407E-A947-70E740481C1C}">
                <a14:useLocalDpi xmlns:a14="http://schemas.microsoft.com/office/drawing/2010/main" val="0"/>
              </a:ext>
            </a:extLst>
          </a:blip>
          <a:srcRect t="200" b="3322"/>
          <a:stretch/>
        </p:blipFill>
        <p:spPr>
          <a:xfrm>
            <a:off x="1258261" y="3513374"/>
            <a:ext cx="9399181" cy="9110426"/>
          </a:xfrm>
          <a:prstGeom prst="rect">
            <a:avLst/>
          </a:prstGeom>
        </p:spPr>
      </p:pic>
      <p:sp>
        <p:nvSpPr>
          <p:cNvPr id="4" name="Rectangle 2">
            <a:extLst>
              <a:ext uri="{FF2B5EF4-FFF2-40B4-BE49-F238E27FC236}">
                <a16:creationId xmlns:a16="http://schemas.microsoft.com/office/drawing/2014/main" id="{1BE87175-9C6D-C161-1EE2-14C3FD5D9720}"/>
              </a:ext>
            </a:extLst>
          </p:cNvPr>
          <p:cNvSpPr>
            <a:spLocks noChangeArrowheads="1"/>
          </p:cNvSpPr>
          <p:nvPr/>
        </p:nvSpPr>
        <p:spPr bwMode="auto">
          <a:xfrm>
            <a:off x="10968085" y="2410548"/>
            <a:ext cx="13243386" cy="9985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defTabSz="914400" eaLnBrk="0" fontAlgn="base">
              <a:lnSpc>
                <a:spcPct val="150000"/>
              </a:lnSpc>
              <a:spcBef>
                <a:spcPct val="0"/>
              </a:spcBef>
              <a:spcAft>
                <a:spcPct val="0"/>
              </a:spcAft>
            </a:pPr>
            <a:r>
              <a:rPr lang="tr-TR" altLang="tr-TR" sz="3600">
                <a:solidFill>
                  <a:schemeClr val="tx1"/>
                </a:solidFill>
                <a:latin typeface="Poppins Light" panose="00000400000000000000" pitchFamily="2" charset="-94"/>
                <a:cs typeface="Poppins Light" panose="00000400000000000000" pitchFamily="2" charset="-94"/>
              </a:rPr>
              <a:t>Yapay Zeka Destekli Ürün Kalite Analizi: Potansiyel ürün kusurlarını tespit eder ve önler.
Döngü Süresi Optimizasyonu: En iyi üretim döngüsü skorunuzu belirler. Kıyaslama yaparak üretim döngüsü kayıplarını belirler ve en aza indirir.
Enerji Verimliliği İzleme: Gelişmiş izleme yoluyla enerji israfını azaltır.
Kestirimci Bakım: Yapay zeka tanılama ile makine arızalarını tahmin eder ve önler.
Özerk yönetim: Üretim süreçlerinin doğru işlemesini sağlamak için ayarlamalar yapar ve minimum insan müdahalesi ile optimum üretim sağlar.</a:t>
            </a:r>
            <a:endParaRPr kumimoji="0" lang="tr-TR" altLang="tr-TR" sz="2000" i="0" u="none" strike="noStrike" cap="none" normalizeH="0" baseline="0" dirty="0">
              <a:ln>
                <a:noFill/>
              </a:ln>
              <a:solidFill>
                <a:schemeClr val="tx1"/>
              </a:solidFill>
              <a:effectLst/>
              <a:latin typeface="Poppins Light" panose="00000400000000000000" pitchFamily="2" charset="-94"/>
              <a:cs typeface="Poppins Light" panose="00000400000000000000" pitchFamily="2" charset="-94"/>
            </a:endParaRPr>
          </a:p>
        </p:txBody>
      </p:sp>
      <p:pic>
        <p:nvPicPr>
          <p:cNvPr id="5" name="Image" descr="Image">
            <a:extLst>
              <a:ext uri="{FF2B5EF4-FFF2-40B4-BE49-F238E27FC236}">
                <a16:creationId xmlns:a16="http://schemas.microsoft.com/office/drawing/2014/main" id="{6D239E28-B5DE-54F2-8245-F9CB1B0CBE85}"/>
              </a:ext>
            </a:extLst>
          </p:cNvPr>
          <p:cNvPicPr>
            <a:picLocks noChangeAspect="1"/>
          </p:cNvPicPr>
          <p:nvPr/>
        </p:nvPicPr>
        <p:blipFill>
          <a:blip r:embed="rId3"/>
          <a:stretch>
            <a:fillRect/>
          </a:stretch>
        </p:blipFill>
        <p:spPr>
          <a:xfrm rot="16200000">
            <a:off x="479062" y="1037341"/>
            <a:ext cx="1547978" cy="1548000"/>
          </a:xfrm>
          <a:prstGeom prst="rect">
            <a:avLst/>
          </a:prstGeom>
          <a:ln w="12700">
            <a:miter lim="400000"/>
          </a:ln>
        </p:spPr>
      </p:pic>
    </p:spTree>
    <p:extLst>
      <p:ext uri="{BB962C8B-B14F-4D97-AF65-F5344CB8AC3E}">
        <p14:creationId xmlns:p14="http://schemas.microsoft.com/office/powerpoint/2010/main" val="1655839357"/>
      </p:ext>
    </p:extLst>
  </p:cSld>
  <p:clrMapOvr>
    <a:masterClrMapping/>
  </p:clrMapOvr>
  <p:transition spd="med"/>
</p:sld>
</file>

<file path=ppt/theme/theme1.xml><?xml version="1.0" encoding="utf-8"?>
<a:theme xmlns:a="http://schemas.openxmlformats.org/drawingml/2006/main" name="20_BasicBlack">
  <a:themeElements>
    <a:clrScheme name="20_BasicBlack">
      <a:dk1>
        <a:srgbClr val="000000"/>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0_BasicBlack">
      <a:majorFont>
        <a:latin typeface="Helvetica Neue"/>
        <a:ea typeface="Helvetica Neue"/>
        <a:cs typeface="Helvetica Neue"/>
      </a:majorFont>
      <a:minorFont>
        <a:latin typeface="Helvetica Neue"/>
        <a:ea typeface="Helvetica Neue"/>
        <a:cs typeface="Helvetica Neue"/>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0_BasicBlack">
  <a:themeElements>
    <a:clrScheme name="20_BasicBlack">
      <a:dk1>
        <a:srgbClr val="000000"/>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0_BasicBlack">
      <a:majorFont>
        <a:latin typeface="Helvetica Neue"/>
        <a:ea typeface="Helvetica Neue"/>
        <a:cs typeface="Helvetica Neue"/>
      </a:majorFont>
      <a:minorFont>
        <a:latin typeface="Helvetica Neue"/>
        <a:ea typeface="Helvetica Neue"/>
        <a:cs typeface="Helvetica Neue"/>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08D2F0F4-FD88-4EDE-908E-FB281A926DC2}">
  <we:reference id="wa200005566" version="3.0.0.2" store="tr-TR" storeType="OMEX"/>
  <we:alternateReferences>
    <we:reference id="wa200005566" version="3.0.0.2" store="WA200005566"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23786</TotalTime>
  <Words>1346</Words>
  <Application>Microsoft Office PowerPoint</Application>
  <PresentationFormat>Özel</PresentationFormat>
  <Paragraphs>122</Paragraphs>
  <Slides>24</Slides>
  <Notes>4</Notes>
  <HiddenSlides>0</HiddenSlides>
  <MMClips>0</MMClips>
  <ScaleCrop>false</ScaleCrop>
  <HeadingPairs>
    <vt:vector size="6" baseType="variant">
      <vt:variant>
        <vt:lpstr>Kullanılan Yazı Tipleri</vt:lpstr>
      </vt:variant>
      <vt:variant>
        <vt:i4>8</vt:i4>
      </vt:variant>
      <vt:variant>
        <vt:lpstr>Tema</vt:lpstr>
      </vt:variant>
      <vt:variant>
        <vt:i4>1</vt:i4>
      </vt:variant>
      <vt:variant>
        <vt:lpstr>Slayt Başlıkları</vt:lpstr>
      </vt:variant>
      <vt:variant>
        <vt:i4>24</vt:i4>
      </vt:variant>
    </vt:vector>
  </HeadingPairs>
  <TitlesOfParts>
    <vt:vector size="33" baseType="lpstr">
      <vt:lpstr>Helvetica Neue</vt:lpstr>
      <vt:lpstr>Helvetica Neue Medium</vt:lpstr>
      <vt:lpstr>Overpass</vt:lpstr>
      <vt:lpstr>Poppins</vt:lpstr>
      <vt:lpstr>Poppins Light</vt:lpstr>
      <vt:lpstr>Roboto</vt:lpstr>
      <vt:lpstr>Roboto Medium</vt:lpstr>
      <vt:lpstr>Wingdings</vt:lpstr>
      <vt:lpstr>20_BasicBlack</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Rahşan İlkay Yorulmaz</cp:lastModifiedBy>
  <cp:revision>31</cp:revision>
  <dcterms:modified xsi:type="dcterms:W3CDTF">2024-11-12T07:53:43Z</dcterms:modified>
</cp:coreProperties>
</file>